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84" r:id="rId5"/>
    <p:sldId id="406" r:id="rId6"/>
    <p:sldId id="384" r:id="rId7"/>
    <p:sldId id="405" r:id="rId8"/>
    <p:sldId id="394" r:id="rId9"/>
    <p:sldId id="403" r:id="rId10"/>
    <p:sldId id="399" r:id="rId11"/>
    <p:sldId id="400" r:id="rId12"/>
    <p:sldId id="401" r:id="rId13"/>
    <p:sldId id="402" r:id="rId14"/>
    <p:sldId id="386" r:id="rId15"/>
    <p:sldId id="408" r:id="rId16"/>
    <p:sldId id="409" r:id="rId17"/>
    <p:sldId id="392" r:id="rId18"/>
    <p:sldId id="393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 Parsil" initials="CP" lastIdx="1" clrIdx="0">
    <p:extLst>
      <p:ext uri="{19B8F6BF-5375-455C-9EA6-DF929625EA0E}">
        <p15:presenceInfo xmlns:p15="http://schemas.microsoft.com/office/powerpoint/2012/main" userId="504611268d6ab3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D2D2F"/>
    <a:srgbClr val="002060"/>
    <a:srgbClr val="2E2E30"/>
    <a:srgbClr val="212123"/>
    <a:srgbClr val="BC451B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968" autoAdjust="0"/>
  </p:normalViewPr>
  <p:slideViewPr>
    <p:cSldViewPr snapToGrid="0">
      <p:cViewPr varScale="1">
        <p:scale>
          <a:sx n="75" d="100"/>
          <a:sy n="75" d="100"/>
        </p:scale>
        <p:origin x="66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/>
      <dgm:t>
        <a:bodyPr/>
        <a:lstStyle/>
        <a:p>
          <a:r>
            <a:rPr lang="fr-FR" sz="1900" b="1" dirty="0">
              <a:latin typeface="Century Gothic" panose="020B0502020202020204" pitchFamily="34" charset="0"/>
            </a:rPr>
            <a:t>Préparer le concours </a:t>
          </a:r>
          <a:r>
            <a:rPr lang="fr-FR" sz="1900" dirty="0">
              <a:latin typeface="Century Gothic" panose="020B0502020202020204" pitchFamily="34" charset="0"/>
            </a:rPr>
            <a:t/>
          </a:r>
          <a:br>
            <a:rPr lang="fr-FR" sz="1900" dirty="0">
              <a:latin typeface="Century Gothic" panose="020B0502020202020204" pitchFamily="34" charset="0"/>
            </a:rPr>
          </a:br>
          <a:r>
            <a:rPr lang="fr-FR" sz="1800" dirty="0">
              <a:latin typeface="Century Gothic" panose="020B0502020202020204" pitchFamily="34" charset="0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>
        <a:xfrm>
          <a:off x="-335844" y="1920213"/>
          <a:ext cx="3477672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>
        <a:xfrm>
          <a:off x="-335844" y="1920213"/>
          <a:ext cx="3477672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latin typeface="Century Gothic" panose="020B0502020202020204" pitchFamily="34" charset="0"/>
            </a:rPr>
            <a:t>Préparer le concours </a:t>
          </a:r>
          <a:r>
            <a:rPr lang="fr-FR" sz="1900" kern="1200" dirty="0">
              <a:latin typeface="Century Gothic" panose="020B0502020202020204" pitchFamily="34" charset="0"/>
            </a:rPr>
            <a:t/>
          </a:r>
          <a:br>
            <a:rPr lang="fr-FR" sz="1900" kern="1200" dirty="0">
              <a:latin typeface="Century Gothic" panose="020B0502020202020204" pitchFamily="34" charset="0"/>
            </a:rPr>
          </a:br>
          <a:r>
            <a:rPr lang="fr-FR" sz="1800" kern="1200" dirty="0">
              <a:latin typeface="Century Gothic" panose="020B0502020202020204" pitchFamily="34" charset="0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chemeClr val="accent1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chemeClr val="accent1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BDD98-1DD8-4A62-ACBE-7B42D7F7964C}" type="datetime1">
              <a:rPr lang="fr-FR" smtClean="0"/>
              <a:pPr rtl="0"/>
              <a:t>01/02/2022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A438FC-7519-4FEE-9160-9BDC047A3078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4" name="Espace réservé de l'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3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25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70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05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43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39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65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30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26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1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97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16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85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1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5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9638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584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943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41197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37575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457345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97B34A-87AE-4551-BA81-64A568712FD6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05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4F876D-7ED7-4DEF-8D41-A874DBAFFABE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425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3AC38D-2CF1-4E8C-83A4-9EF8868C4868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50494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4CD597-8C11-45A1-B8E8-E2AA8E08DA25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34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2FB064-1154-498D-B361-160538AD7087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85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959016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FE37D5-A6FF-4444-B54D-FCBE77FED3BA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271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47054A-73C5-4730-B41A-9E5E45C9D6E0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Rectangle 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57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5B51B995-0424-474B-9684-35C2C1D93573}" type="datetime1">
              <a:rPr lang="fr-FR" noProof="0" smtClean="0"/>
              <a:pPr rtl="0"/>
              <a:t>01/02/2022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2329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lphine.richet@univ-orleans.fr" TargetMode="External"/><Relationship Id="rId5" Type="http://schemas.openxmlformats.org/officeDocument/2006/relationships/hyperlink" Target="mailto:charles.parisot-sillon@univ-orleans.fr" TargetMode="External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nirenseignant.gouv.fr/cid98901/de-licence-master-meef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publinetce2.education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media/96388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devenirenseignant.gouv.fr/file/externe/09/2/RJ-2018-Capes-externe-histoire_et_geographie_100709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94136"/>
            <a:ext cx="12192000" cy="1063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63" y="2550296"/>
            <a:ext cx="7156274" cy="274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690958" y="191838"/>
            <a:ext cx="10799436" cy="2491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Master MEEF 2</a:t>
            </a:r>
            <a:r>
              <a:rPr lang="fr-FR" sz="36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degré </a:t>
            </a:r>
            <a:b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Histoire-Géographie</a:t>
            </a:r>
          </a:p>
          <a:p>
            <a:pPr algn="ctr">
              <a:lnSpc>
                <a:spcPct val="125000"/>
              </a:lnSpc>
            </a:pPr>
            <a:r>
              <a:rPr lang="fr-F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Métiers de l’Enseignement, de l’Éducation et de la Formation</a:t>
            </a:r>
            <a:endParaRPr lang="fr-FR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25000"/>
              </a:lnSpc>
            </a:pPr>
            <a:endParaRPr lang="fr-F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5583951" y="5816571"/>
            <a:ext cx="6946644" cy="101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  <a:t>Contacts : </a:t>
            </a:r>
            <a:b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srgbClr val="2D2D2F"/>
                </a:solidFill>
                <a:latin typeface="Century Gothic" panose="020B0502020202020204" pitchFamily="34" charset="0"/>
              </a:rPr>
              <a:t>Ch. Parisot-Sillon (responsable) - 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  <a:hlinkClick r:id="rId5"/>
              </a:rPr>
              <a:t>charles.parisot-sillon@univ-orleans.fr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fr-FR" sz="1600" dirty="0">
                <a:solidFill>
                  <a:srgbClr val="2D2D2F"/>
                </a:solidFill>
                <a:latin typeface="Century Gothic" panose="020B0502020202020204" pitchFamily="34" charset="0"/>
              </a:rPr>
              <a:t>D. Richet (scolarité) - 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  <a:hlinkClick r:id="rId6"/>
              </a:rPr>
              <a:t>delphine.richet@univ-orleans.fr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2D2D2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5" y="5799434"/>
            <a:ext cx="1392573" cy="9952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2067" y="5816368"/>
            <a:ext cx="603136" cy="271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810D62-1A4E-48D0-9869-06C1EA209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56"/>
          <a:stretch/>
        </p:blipFill>
        <p:spPr>
          <a:xfrm>
            <a:off x="3143250" y="5951950"/>
            <a:ext cx="2440702" cy="82287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208C9BB-161B-49DA-A9D4-E805E0F31B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44895" y="5838136"/>
            <a:ext cx="1098897" cy="9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79370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7789029" y="2202296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Mémoire scientifique en M1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Mémoire didactique en M2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Suivi individualisé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, d’une année sur l’autre.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B69D419-BC42-4403-98BC-9DEF2CF4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2977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F025727-5401-4511-98B7-27CB302B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528" y="1894197"/>
            <a:ext cx="6396944" cy="433721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FD011CD-5064-4805-97A2-E9A122D1D43B}"/>
              </a:ext>
            </a:extLst>
          </p:cNvPr>
          <p:cNvSpPr txBox="1"/>
          <p:nvPr/>
        </p:nvSpPr>
        <p:spPr>
          <a:xfrm>
            <a:off x="9470228" y="5831298"/>
            <a:ext cx="23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Total : 850 heures</a:t>
            </a:r>
          </a:p>
        </p:txBody>
      </p:sp>
    </p:spTree>
    <p:extLst>
      <p:ext uri="{BB962C8B-B14F-4D97-AF65-F5344CB8AC3E}">
        <p14:creationId xmlns:p14="http://schemas.microsoft.com/office/powerpoint/2010/main" val="632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2100384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 </a:t>
            </a:r>
          </a:p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(hors Culture commune INSPE)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88B6A8-0C65-4E40-A9CE-3B37A99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3421"/>
            <a:ext cx="6095999" cy="16110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1.2. Piloter son enseignement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Rendez-Vous de Blois,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1.3. Être acteur de son développement…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Initiation à la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1.4. Langue vivante (3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1.5. Modules complémentaires (6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5689E-FB53-46B6-87CF-451ED65F2F04}"/>
              </a:ext>
            </a:extLst>
          </p:cNvPr>
          <p:cNvSpPr/>
          <p:nvPr/>
        </p:nvSpPr>
        <p:spPr>
          <a:xfrm>
            <a:off x="6095999" y="2100385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9578C-77C8-4D25-8AE9-B8742D520240}"/>
              </a:ext>
            </a:extLst>
          </p:cNvPr>
          <p:cNvSpPr/>
          <p:nvPr/>
        </p:nvSpPr>
        <p:spPr>
          <a:xfrm>
            <a:off x="6095999" y="3197413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Recherche &amp; mémoire, stage &amp; analyses de pratiques.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2.4. Modules complémentaires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75A6B0-C44D-43F5-946D-4518E0E92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83421"/>
            <a:ext cx="6095999" cy="16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2100384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ED6BCA-1D29-4F9A-9080-58D976B4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7830"/>
            <a:ext cx="6095999" cy="162512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3.1. Maîtriser les savoirs fondamentaux… (10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G, EMC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3.2. Piloter son enseignement (8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préparation &amp; exploitation du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Pratique réflexive &amp;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3.4. Stage (10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9C02B-863E-4909-8E07-066104B683DB}"/>
              </a:ext>
            </a:extLst>
          </p:cNvPr>
          <p:cNvSpPr/>
          <p:nvPr/>
        </p:nvSpPr>
        <p:spPr>
          <a:xfrm>
            <a:off x="6095999" y="3197406"/>
            <a:ext cx="6096000" cy="3660594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C8EF87-12CE-43D5-9F71-BFA8767DF6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586795"/>
            <a:ext cx="6096001" cy="16195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4A0FA0-6F40-4A4F-BC87-4528142CD012}"/>
              </a:ext>
            </a:extLst>
          </p:cNvPr>
          <p:cNvSpPr/>
          <p:nvPr/>
        </p:nvSpPr>
        <p:spPr>
          <a:xfrm>
            <a:off x="6095999" y="3206378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(5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(4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EMC, préparation à l’entretien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à l’épreuve d’entretien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4.4. Stage (10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4.5. Soutenance du mémoire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0B42284-F379-41E4-820C-551221A4770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 </a:t>
            </a:r>
          </a:p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(hors Culture commune INSPE)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Le calendrier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924" y="2146300"/>
            <a:ext cx="7509276" cy="47117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Se rapprocher des enseignant.es concerné.es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pour préciser son parcours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Découvrir les épreuves du concours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et les contenus des questions au programme sur le site officiel Devenir enseignant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Assister à la </a:t>
            </a: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réunion préparatoire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(fin de semestre) !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150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préparation commence dès cette année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831" y="3091543"/>
            <a:ext cx="4273169" cy="376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831" y="0"/>
            <a:ext cx="4265744" cy="31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9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Pour s’informer 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307928" y="1154640"/>
            <a:ext cx="4594272" cy="57033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2000" b="1" dirty="0">
                <a:latin typeface="Century Gothic" panose="020B0502020202020204" pitchFamily="34" charset="0"/>
              </a:rPr>
              <a:t>Devenir enseignant, </a:t>
            </a:r>
            <a:r>
              <a:rPr lang="fr-FR" sz="2000" dirty="0">
                <a:latin typeface="Century Gothic" panose="020B0502020202020204" pitchFamily="34" charset="0"/>
              </a:rPr>
              <a:t>de la licence au master MEEF (site ministère) :</a:t>
            </a:r>
          </a:p>
          <a:p>
            <a:pPr algn="just"/>
            <a:r>
              <a:rPr lang="fr-FR" sz="1800" dirty="0">
                <a:latin typeface="Century Gothic" panose="020B0502020202020204" pitchFamily="34" charset="0"/>
                <a:hlinkClick r:id="rId3"/>
              </a:rPr>
              <a:t>http://www.devenirenseignant.gouv.fr/</a:t>
            </a:r>
            <a:br>
              <a:rPr lang="fr-FR" sz="1800" dirty="0">
                <a:latin typeface="Century Gothic" panose="020B0502020202020204" pitchFamily="34" charset="0"/>
                <a:hlinkClick r:id="rId3"/>
              </a:rPr>
            </a:br>
            <a:r>
              <a:rPr lang="fr-FR" sz="1800" dirty="0">
                <a:latin typeface="Century Gothic" panose="020B0502020202020204" pitchFamily="34" charset="0"/>
                <a:hlinkClick r:id="rId3"/>
              </a:rPr>
              <a:t>cid98901/de-licence-master-meef.html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r>
              <a:rPr lang="fr-FR" sz="2000" b="1" dirty="0" err="1">
                <a:latin typeface="Century Gothic" panose="020B0502020202020204" pitchFamily="34" charset="0"/>
              </a:rPr>
              <a:t>Publinet</a:t>
            </a:r>
            <a:r>
              <a:rPr lang="fr-FR" sz="2000" b="1" dirty="0">
                <a:latin typeface="Century Gothic" panose="020B0502020202020204" pitchFamily="34" charset="0"/>
              </a:rPr>
              <a:t>, </a:t>
            </a:r>
            <a:r>
              <a:rPr lang="fr-FR" sz="2000" dirty="0">
                <a:latin typeface="Century Gothic" panose="020B0502020202020204" pitchFamily="34" charset="0"/>
              </a:rPr>
              <a:t>calendrier et actualité des concours de l’enseignement :</a:t>
            </a:r>
          </a:p>
          <a:p>
            <a:pPr algn="just"/>
            <a:r>
              <a:rPr lang="fr-FR" sz="1800" dirty="0">
                <a:latin typeface="Century Gothic" panose="020B0502020202020204" pitchFamily="34" charset="0"/>
                <a:hlinkClick r:id="rId4"/>
              </a:rPr>
              <a:t>http://publinetce2.education.fr/</a:t>
            </a:r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126" y="4415119"/>
            <a:ext cx="7186873" cy="24428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125" y="0"/>
            <a:ext cx="718687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Devenir </a:t>
            </a:r>
            <a:r>
              <a:rPr lang="fr-FR" sz="3200" b="1" dirty="0" err="1">
                <a:latin typeface="Century Gothic" panose="020B0502020202020204" pitchFamily="34" charset="0"/>
              </a:rPr>
              <a:t>enseignant.e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398182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Pourquoi intégrer le Master MEEF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882" y="2006600"/>
            <a:ext cx="10168218" cy="4851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Une évidence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avoir le goût de l’enseignement en collège ou en lycée !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Préparer le(s) concours externe(s)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(CAPES pour l’enseignement public, CAFEP pour l’enseignement privé) pour intégrer le métier dans de bonnes conditions après le Master.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Possibilité d’effectuer le M2 en alternance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soit en stage filé avec un contrat d’AED en établissement, soit en tant que contractuel alternant (6 h / semaine, 865 € bruts / mois, cumulables avec les bourses CROUS).</a:t>
            </a:r>
          </a:p>
        </p:txBody>
      </p:sp>
    </p:spTree>
    <p:extLst>
      <p:ext uri="{BB962C8B-B14F-4D97-AF65-F5344CB8AC3E}">
        <p14:creationId xmlns:p14="http://schemas.microsoft.com/office/powerpoint/2010/main" val="2126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24" y="1451953"/>
            <a:ext cx="10462066" cy="17190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Depuis 2014,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taux national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de réussite au CAPES de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20 %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moyenne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2020 : 566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 (tous pourvus),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101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au CAFEP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2021 : 552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 (tous pourvus),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94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CAFEP (81 postes pourvus).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2022 : 575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110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CAFEP.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277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 CAPES Histoire-Géographie : un concours national exigeant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Quelques chiffres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5887F-FD53-46AA-B63B-2E664CBAD069}"/>
              </a:ext>
            </a:extLst>
          </p:cNvPr>
          <p:cNvSpPr/>
          <p:nvPr/>
        </p:nvSpPr>
        <p:spPr>
          <a:xfrm>
            <a:off x="326624" y="3733834"/>
            <a:ext cx="11650223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Bons résultats à l’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admissibilité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minimum 52 % d’admissibles (taux moyen national 2014-2018 : 45 %).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Taux d’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admission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généralement supérieurs à la moyenne nationale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env. 50 % de réussite en moyenne (2014-2020).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Le-la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major.e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académique est régulièrement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orléanais.e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 En 2015, il est 13</a:t>
            </a:r>
            <a:r>
              <a:rPr lang="fr-FR" baseline="30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au classement national.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Depuis 6 ans, une douzaine de certifiés orléanais ont tenté et obtenu l’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agrégation interne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grâce à la préparation d’Orléans-Tours.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Des sessions 2020-2021 perturbées par le COVID-19 (calendriers modifiés des formations et des concours…).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C22D832-DD0B-46A4-9130-6D874F800606}"/>
              </a:ext>
            </a:extLst>
          </p:cNvPr>
          <p:cNvSpPr txBox="1">
            <a:spLocks/>
          </p:cNvSpPr>
          <p:nvPr/>
        </p:nvSpPr>
        <p:spPr>
          <a:xfrm>
            <a:off x="611761" y="2773337"/>
            <a:ext cx="10039998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formation orléanaise</a:t>
            </a:r>
          </a:p>
        </p:txBody>
      </p:sp>
    </p:spTree>
    <p:extLst>
      <p:ext uri="{BB962C8B-B14F-4D97-AF65-F5344CB8AC3E}">
        <p14:creationId xmlns:p14="http://schemas.microsoft.com/office/powerpoint/2010/main" val="1347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Quelques chiffres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23855" y="425077"/>
            <a:ext cx="10325135" cy="3815753"/>
            <a:chOff x="326624" y="2651300"/>
            <a:chExt cx="10325135" cy="3815753"/>
          </a:xfrm>
        </p:grpSpPr>
        <p:sp>
          <p:nvSpPr>
            <p:cNvPr id="2" name="Rectangle 1"/>
            <p:cNvSpPr/>
            <p:nvPr/>
          </p:nvSpPr>
          <p:spPr>
            <a:xfrm>
              <a:off x="326624" y="3792475"/>
              <a:ext cx="8539470" cy="2674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</a:pP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Sources : données MEN, nov. 2021, 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  <a:hlinkClick r:id="rId3"/>
                </a:rPr>
                <a:t>NI 21.40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; rapport jury CAPES H-G 2018, 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  <a:hlinkClick r:id="rId4"/>
                </a:rPr>
                <a:t>en ligne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.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L’âge moyen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des lauréat.es aux concours externes de l’enseignement (2</a:t>
              </a:r>
              <a:r>
                <a:rPr lang="fr-FR" baseline="30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nd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degré public) était de 29 ans en 2020. Les moins de 25 ans représentaient 43 % des lauréat.es, les 25-29 ans 25 %. 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Répartition par genre :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les femmes représentaient 52 % des lauréat.es en 2020, mais leur part tend à baisser : elle était de 60 % en 2013.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CAPES H-G :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selon les statistiques de 2018, l’</a:t>
              </a: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âge moyen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des lauréat.es du CAPES était de 25,6 ans ; l’</a:t>
              </a: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âge médian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de 24 ans (123 admis sur 540). </a:t>
              </a:r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8BA6BDE7-D6C7-430A-A37D-5ADED80671F8}"/>
                </a:ext>
              </a:extLst>
            </p:cNvPr>
            <p:cNvSpPr txBox="1">
              <a:spLocks/>
            </p:cNvSpPr>
            <p:nvPr/>
          </p:nvSpPr>
          <p:spPr>
            <a:xfrm>
              <a:off x="611761" y="2651300"/>
              <a:ext cx="10039998" cy="147911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fr-FR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Les concours de l’enseignement : quel(s) profil(s) ?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BA5A7F2-2662-412E-9B4D-D03ECD063A8D}"/>
              </a:ext>
            </a:extLst>
          </p:cNvPr>
          <p:cNvSpPr txBox="1"/>
          <p:nvPr/>
        </p:nvSpPr>
        <p:spPr>
          <a:xfrm>
            <a:off x="233425" y="4517829"/>
            <a:ext cx="1165380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Lorsqu’on pouvait passer le concours en M1,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52 % des lauréat.es étaient titulaires d’un Master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, 7 % inscrit.es en M2 ;  les lauréat.es titulaires ou inscrit.es M1 ne totalisaient que 37 % de l’effectif total.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0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Cela signifie que </a:t>
            </a: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les parcours des futurs et nouveaux enseignants ne sont pas toujours rectilignes</a:t>
            </a: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Concevoir son parcours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924" y="1507284"/>
            <a:ext cx="9781829" cy="53507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Sélection à l’entrée en Master MEEF </a:t>
            </a:r>
            <a: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à partir de 2022-2023.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 concours dès le M1, passage du concours en M1 ou </a:t>
            </a:r>
            <a:b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M2 selon les profils :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la L3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suite logique du parcours Enseignement, mais Master accessible également à l’issue du parcours Patrimoine.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CAPES en M2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(l’année suivante).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M1 PCS :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intégration en M1 MEEF, mémoire de M1 et langue vivante validés.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CAPES en M2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(l’année suivante)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M2 PCS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intégration en M1 MEEF, mémoire de M1 et langue vivante validés, mémoire de M2 adapté. La validation du M2 MEEF est optionnelle.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concours dès le M1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(deux chances plutôt qu’une !).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M1 ou un M2 MAP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langue vivante validée.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150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Quand intégrer le master MEEF ?</a:t>
            </a:r>
          </a:p>
        </p:txBody>
      </p:sp>
    </p:spTree>
    <p:extLst>
      <p:ext uri="{BB962C8B-B14F-4D97-AF65-F5344CB8AC3E}">
        <p14:creationId xmlns:p14="http://schemas.microsoft.com/office/powerpoint/2010/main" val="41223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24" y="1506302"/>
            <a:ext cx="5930741" cy="51886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M1 : 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Même régime pour tout le monde.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intensive au concours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semaines de stage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en établissement.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M2 : 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Professionnalisation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et concours. Les statuts :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1 : alternance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(6 h / semaine en responsabilité, 865 € bruts / mois). Formation du mardi au jeudi.</a:t>
            </a:r>
            <a:endParaRPr lang="fr-FR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277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Deux années de formation, plusieurs statuts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5F52E4-84DE-4AE4-B0E9-E68B2942A236}"/>
              </a:ext>
            </a:extLst>
          </p:cNvPr>
          <p:cNvSpPr txBox="1"/>
          <p:nvPr/>
        </p:nvSpPr>
        <p:spPr>
          <a:xfrm>
            <a:off x="241752" y="4951104"/>
            <a:ext cx="11623623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2 : stage filé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(6 h / semaine), à cumuler avec un contrat de vacataire, par exemple AED en collège ou en lycée. Solution plus souple donnant lieu à une meilleure rémunération, car cumul du salaire et des gratifications liées au stage.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3 : fonctionnaire stagiaire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pour les titulaires du concours (9 h / semaine en responsabilité, traitement complet, formation allégée).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9B042A3-69E7-4801-B895-F5D3DCBAE3DF}"/>
              </a:ext>
            </a:extLst>
          </p:cNvPr>
          <p:cNvSpPr txBox="1">
            <a:spLocks/>
          </p:cNvSpPr>
          <p:nvPr/>
        </p:nvSpPr>
        <p:spPr>
          <a:xfrm>
            <a:off x="295228" y="0"/>
            <a:ext cx="10353762" cy="10241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>
                <a:latin typeface="Century Gothic" panose="020B0502020202020204" pitchFamily="34" charset="0"/>
              </a:rPr>
              <a:t>Concevoir son parcours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81072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98902" y="1504386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Formation bivalente (H &amp; G) !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Env.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500 heures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 cours &amp; oraux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Planifier, anticiper,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travailler en groupes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Suivi individualisé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0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419376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98902" y="4963804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Formation pédagogique et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didac-tique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disciplinaire (H, G, EMC)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Formation transversale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RDV de Blois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F3118EF-5700-4D50-BBB8-62ABECA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9284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33542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7690126" y="5227948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semaines de stage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d’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observa-tion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et de pratique accompagnée en établissement en M1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heures / semaine en M2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8BE1CD4-CF35-40DF-A00C-F4DBCF08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6802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30677</TotalTime>
  <Words>1251</Words>
  <Application>Microsoft Office PowerPoint</Application>
  <PresentationFormat>Grand écran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Calisto MT</vt:lpstr>
      <vt:lpstr>Century Gothic</vt:lpstr>
      <vt:lpstr>Georgia</vt:lpstr>
      <vt:lpstr>Trebuchet MS</vt:lpstr>
      <vt:lpstr>Wingdings</vt:lpstr>
      <vt:lpstr>Wingdings 2</vt:lpstr>
      <vt:lpstr>Ardoise</vt:lpstr>
      <vt:lpstr>Présentation PowerPoint</vt:lpstr>
      <vt:lpstr> Devenir enseignant.e</vt:lpstr>
      <vt:lpstr> Quelques chiffres</vt:lpstr>
      <vt:lpstr> Quelques chiffres</vt:lpstr>
      <vt:lpstr> Concevoir son parcours</vt:lpstr>
      <vt:lpstr>Présentation PowerPoint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Le calendrier</vt:lpstr>
      <vt:lpstr> Pour s’informer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Échos d’empire L’expérience de l’intégration impériale aux confins  du monde romain (200 a.C.-200 p.C.)</dc:title>
  <dc:creator>Cha Parsil</dc:creator>
  <cp:lastModifiedBy>JESSICA LOPES</cp:lastModifiedBy>
  <cp:revision>295</cp:revision>
  <dcterms:created xsi:type="dcterms:W3CDTF">2018-05-03T14:41:00Z</dcterms:created>
  <dcterms:modified xsi:type="dcterms:W3CDTF">2022-02-01T13:23:06Z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