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8" r:id="rId2"/>
    <p:sldId id="259" r:id="rId3"/>
    <p:sldId id="281" r:id="rId4"/>
    <p:sldId id="260" r:id="rId5"/>
    <p:sldId id="283" r:id="rId6"/>
    <p:sldId id="285" r:id="rId7"/>
    <p:sldId id="312" r:id="rId8"/>
    <p:sldId id="313" r:id="rId9"/>
    <p:sldId id="314" r:id="rId10"/>
    <p:sldId id="284" r:id="rId11"/>
    <p:sldId id="263" r:id="rId12"/>
    <p:sldId id="287" r:id="rId13"/>
    <p:sldId id="286" r:id="rId14"/>
    <p:sldId id="288" r:id="rId15"/>
    <p:sldId id="289" r:id="rId16"/>
    <p:sldId id="290" r:id="rId17"/>
    <p:sldId id="264" r:id="rId18"/>
    <p:sldId id="310" r:id="rId19"/>
    <p:sldId id="291" r:id="rId20"/>
    <p:sldId id="292" r:id="rId21"/>
    <p:sldId id="293" r:id="rId22"/>
    <p:sldId id="265" r:id="rId23"/>
    <p:sldId id="294" r:id="rId24"/>
    <p:sldId id="295" r:id="rId25"/>
    <p:sldId id="296" r:id="rId26"/>
    <p:sldId id="297" r:id="rId27"/>
    <p:sldId id="299" r:id="rId28"/>
    <p:sldId id="302" r:id="rId29"/>
    <p:sldId id="300" r:id="rId30"/>
    <p:sldId id="301" r:id="rId31"/>
    <p:sldId id="298" r:id="rId32"/>
    <p:sldId id="303" r:id="rId33"/>
    <p:sldId id="305" r:id="rId34"/>
    <p:sldId id="307" r:id="rId35"/>
    <p:sldId id="308" r:id="rId36"/>
    <p:sldId id="309" r:id="rId37"/>
    <p:sldId id="306" r:id="rId38"/>
    <p:sldId id="311" r:id="rId39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b="1" kern="1200">
        <a:solidFill>
          <a:srgbClr val="68206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b="1" kern="1200">
        <a:solidFill>
          <a:srgbClr val="68206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b="1" kern="1200">
        <a:solidFill>
          <a:srgbClr val="68206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b="1" kern="1200">
        <a:solidFill>
          <a:srgbClr val="68206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b="1" kern="1200">
        <a:solidFill>
          <a:srgbClr val="68206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rgbClr val="68206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rgbClr val="68206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rgbClr val="68206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rgbClr val="68206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9210"/>
    <a:srgbClr val="0099CC"/>
    <a:srgbClr val="0000FF"/>
    <a:srgbClr val="682069"/>
    <a:srgbClr val="FFFEB4"/>
    <a:srgbClr val="0F050F"/>
    <a:srgbClr val="F3C2FE"/>
    <a:srgbClr val="E3DAD5"/>
    <a:srgbClr val="034887"/>
    <a:srgbClr val="90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136" autoAdjust="0"/>
  </p:normalViewPr>
  <p:slideViewPr>
    <p:cSldViewPr>
      <p:cViewPr varScale="1">
        <p:scale>
          <a:sx n="62" d="100"/>
          <a:sy n="62" d="100"/>
        </p:scale>
        <p:origin x="1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3" y="1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861441"/>
            <a:ext cx="568198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7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3" y="9721107"/>
            <a:ext cx="3077739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solidFill>
                  <a:schemeClr val="tx1"/>
                </a:solidFill>
              </a:defRPr>
            </a:lvl1pPr>
          </a:lstStyle>
          <a:p>
            <a:fld id="{AD7669C4-C8E4-4754-9222-6AA09185923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5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209800"/>
            <a:ext cx="7543800" cy="3505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6800" y="1036638"/>
            <a:ext cx="8077200" cy="427037"/>
          </a:xfrm>
        </p:spPr>
        <p:txBody>
          <a:bodyPr anchor="ctr"/>
          <a:lstStyle>
            <a:lvl1pPr>
              <a:defRPr sz="22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7" name="ZoneTexte 6"/>
          <p:cNvSpPr txBox="1"/>
          <p:nvPr userDrawn="1"/>
        </p:nvSpPr>
        <p:spPr>
          <a:xfrm>
            <a:off x="0" y="142852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               </a:t>
            </a:r>
            <a:r>
              <a:rPr lang="fr-FR" sz="1600" dirty="0" smtClean="0">
                <a:solidFill>
                  <a:srgbClr val="46ACBA"/>
                </a:solidFill>
              </a:rPr>
              <a:t>Université de Nantes                                                                                                                                        </a:t>
            </a:r>
            <a:endParaRPr lang="fr-FR" sz="1200" dirty="0">
              <a:solidFill>
                <a:srgbClr val="46ACBA"/>
              </a:solidFill>
            </a:endParaRPr>
          </a:p>
        </p:txBody>
      </p:sp>
      <p:pic>
        <p:nvPicPr>
          <p:cNvPr id="8" name="Picture 37" descr="http://www.univ-nantes.fr/servlet/com.univ.collaboratif.utils.LectureFichiergw?CODE_FICHIER=1341495883037&amp;ID_FICHE=54838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52"/>
            <a:ext cx="857225" cy="466752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46ACBA"/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 </a:t>
            </a:r>
            <a:endParaRPr lang="fr-FR" sz="1400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897" y="134545"/>
            <a:ext cx="777406" cy="424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0" y="762000"/>
            <a:ext cx="217170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3627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00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000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686800" cy="366713"/>
          </a:xfrm>
          <a:prstGeom prst="rect">
            <a:avLst/>
          </a:prstGeom>
          <a:solidFill>
            <a:srgbClr val="A4A597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37160" tIns="45720" rIns="13716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153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4114800" y="76200"/>
            <a:ext cx="5029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0" y="142852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             </a:t>
            </a:r>
            <a:r>
              <a:rPr lang="fr-FR" sz="1200" dirty="0" smtClean="0">
                <a:solidFill>
                  <a:srgbClr val="46ACBA"/>
                </a:solidFill>
              </a:rPr>
              <a:t>Université de Nantes                                                                                                                                        </a:t>
            </a:r>
            <a:endParaRPr lang="fr-FR" sz="1200" dirty="0">
              <a:solidFill>
                <a:srgbClr val="46ACBA"/>
              </a:solidFill>
            </a:endParaRPr>
          </a:p>
        </p:txBody>
      </p:sp>
      <p:pic>
        <p:nvPicPr>
          <p:cNvPr id="1061" name="Picture 37" descr="http://www.univ-nantes.fr/servlet/com.univ.collaboratif.utils.LectureFichiergw?CODE_FICHIER=1341495883037&amp;ID_FICHE=54838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42852"/>
            <a:ext cx="656006" cy="357190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rgbClr val="46ACBA"/>
          </a:solidFill>
        </p:spPr>
        <p:txBody>
          <a:bodyPr wrap="square" rtlCol="0">
            <a:spAutoFit/>
          </a:bodyPr>
          <a:lstStyle/>
          <a:p>
            <a:r>
              <a:rPr lang="fr-FR" sz="1400" dirty="0" err="1" smtClean="0"/>
              <a:t>Dynamic</a:t>
            </a:r>
            <a:r>
              <a:rPr lang="fr-FR" sz="1400" baseline="0" dirty="0" smtClean="0"/>
              <a:t> </a:t>
            </a:r>
            <a:r>
              <a:rPr lang="fr-FR" sz="1400" baseline="0" dirty="0" err="1" smtClean="0"/>
              <a:t>Trees</a:t>
            </a:r>
            <a:r>
              <a:rPr lang="fr-FR" sz="1400" baseline="0" dirty="0" smtClean="0"/>
              <a:t> and Log-</a:t>
            </a:r>
            <a:r>
              <a:rPr lang="fr-FR" sz="1400" baseline="0" dirty="0" err="1" smtClean="0"/>
              <a:t>Lists</a:t>
            </a:r>
            <a:r>
              <a:rPr lang="fr-FR" sz="1400" baseline="0" dirty="0" smtClean="0"/>
              <a:t> – I. </a:t>
            </a:r>
            <a:r>
              <a:rPr lang="fr-FR" sz="1400" baseline="0" dirty="0" err="1" smtClean="0"/>
              <a:t>Rusu</a:t>
            </a:r>
            <a:r>
              <a:rPr lang="fr-FR" sz="1400" baseline="0" dirty="0" smtClean="0"/>
              <a:t> – JGA’15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Rectangle 24"/>
          <p:cNvSpPr>
            <a:spLocks noChangeArrowheads="1"/>
          </p:cNvSpPr>
          <p:nvPr userDrawn="1"/>
        </p:nvSpPr>
        <p:spPr bwMode="auto">
          <a:xfrm>
            <a:off x="7010400" y="6572272"/>
            <a:ext cx="2133600" cy="2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defTabSz="914400">
              <a:defRPr/>
            </a:pPr>
            <a:fld id="{79EF6AB9-DBC9-42A5-A83A-71707594BAFC}" type="slidenum">
              <a:rPr lang="fr-FR" sz="1400" b="0">
                <a:solidFill>
                  <a:srgbClr val="682069"/>
                </a:solidFill>
              </a:rPr>
              <a:pPr algn="r" defTabSz="914400">
                <a:defRPr/>
              </a:pPr>
              <a:t>‹N°›</a:t>
            </a:fld>
            <a:endParaRPr lang="fr-FR" sz="1400" b="0" dirty="0">
              <a:solidFill>
                <a:srgbClr val="682069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600" y="36252"/>
            <a:ext cx="838399" cy="4580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68206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68206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68206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68206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68206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68206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68206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68206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68206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205915"/>
            <a:ext cx="8077200" cy="430887"/>
          </a:xfrm>
        </p:spPr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/>
              <a:t>T</a:t>
            </a:r>
            <a:r>
              <a:rPr lang="fr-FR" dirty="0" err="1" smtClean="0"/>
              <a:t>rees</a:t>
            </a:r>
            <a:r>
              <a:rPr lang="fr-FR" dirty="0" smtClean="0"/>
              <a:t> and Log-</a:t>
            </a:r>
            <a:r>
              <a:rPr lang="fr-FR" dirty="0" err="1" smtClean="0"/>
              <a:t>lists</a:t>
            </a:r>
            <a:endParaRPr lang="fr-FR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dirty="0" smtClean="0"/>
              <a:t>Irena </a:t>
            </a:r>
            <a:r>
              <a:rPr lang="fr-FR" sz="2000" dirty="0" err="1" smtClean="0"/>
              <a:t>Rusu</a:t>
            </a:r>
            <a:endParaRPr lang="fr-FR" sz="2000" dirty="0" smtClean="0"/>
          </a:p>
          <a:p>
            <a:r>
              <a:rPr lang="fr-FR" sz="2000" dirty="0" smtClean="0"/>
              <a:t>Université de Nantes, LINA</a:t>
            </a:r>
          </a:p>
          <a:p>
            <a:r>
              <a:rPr lang="fr-FR" sz="2000" dirty="0" smtClean="0"/>
              <a:t>Irena.Rusu@univ-nantes.fr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Motivations for an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Array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-List </a:t>
            </a:r>
            <a:r>
              <a:rPr lang="fr-FR" sz="1800" dirty="0" smtClean="0">
                <a:solidFill>
                  <a:schemeClr val="bg1">
                    <a:lumMod val="95000"/>
                  </a:schemeClr>
                </a:solidFill>
              </a:rPr>
              <a:t>(but not the Java Collection)</a:t>
            </a:r>
          </a:p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endParaRPr lang="fr-FR" dirty="0" smtClean="0"/>
          </a:p>
          <a:p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Easy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observation: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equence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iliform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ree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step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further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: A Log-List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too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… but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Needs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Adjustments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99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Introduction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524000"/>
            <a:ext cx="8215064" cy="4648200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smtClean="0"/>
              <a:t>Daniel D. </a:t>
            </a:r>
            <a:r>
              <a:rPr lang="fr-FR" sz="2000" dirty="0" err="1" smtClean="0"/>
              <a:t>Sleator</a:t>
            </a:r>
            <a:r>
              <a:rPr lang="fr-FR" sz="2000" dirty="0" smtClean="0"/>
              <a:t> and Robert E. </a:t>
            </a:r>
            <a:r>
              <a:rPr lang="fr-FR" sz="2000" dirty="0" err="1" smtClean="0"/>
              <a:t>Tarjan</a:t>
            </a:r>
            <a:r>
              <a:rPr lang="fr-FR" sz="2000" dirty="0" smtClean="0"/>
              <a:t> (1983)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Data structure </a:t>
            </a:r>
            <a:r>
              <a:rPr lang="fr-FR" sz="2000" dirty="0" err="1" smtClean="0"/>
              <a:t>proposed</a:t>
            </a:r>
            <a:r>
              <a:rPr lang="fr-FR" sz="2000" dirty="0" smtClean="0"/>
              <a:t> to </a:t>
            </a:r>
            <a:r>
              <a:rPr lang="fr-FR" sz="2000" dirty="0" err="1" smtClean="0"/>
              <a:t>maintain</a:t>
            </a:r>
            <a:r>
              <a:rPr lang="fr-FR" sz="2000" dirty="0" smtClean="0"/>
              <a:t> a </a:t>
            </a:r>
            <a:r>
              <a:rPr lang="fr-FR" sz="2000" dirty="0" err="1" smtClean="0"/>
              <a:t>forest</a:t>
            </a:r>
            <a:r>
              <a:rPr lang="fr-FR" sz="2000" dirty="0" smtClean="0"/>
              <a:t> of vertex disjoint </a:t>
            </a:r>
            <a:r>
              <a:rPr lang="fr-FR" sz="2000" dirty="0" err="1" smtClean="0"/>
              <a:t>rooted</a:t>
            </a:r>
            <a:r>
              <a:rPr lang="fr-FR" sz="2000" dirty="0" smtClean="0"/>
              <a:t> </a:t>
            </a:r>
            <a:r>
              <a:rPr lang="fr-FR" sz="2000" dirty="0" err="1" smtClean="0"/>
              <a:t>trees</a:t>
            </a:r>
            <a:r>
              <a:rPr lang="fr-FR" sz="2000" dirty="0" smtClean="0"/>
              <a:t> </a:t>
            </a:r>
            <a:r>
              <a:rPr lang="fr-FR" sz="2000" dirty="0" err="1" smtClean="0"/>
              <a:t>under</a:t>
            </a:r>
            <a:r>
              <a:rPr lang="fr-FR" sz="2000" dirty="0"/>
              <a:t> </a:t>
            </a:r>
            <a:r>
              <a:rPr lang="fr-FR" sz="2000" dirty="0" smtClean="0"/>
              <a:t> </a:t>
            </a:r>
            <a:r>
              <a:rPr lang="fr-FR" sz="2000" dirty="0" err="1" smtClean="0">
                <a:solidFill>
                  <a:srgbClr val="C00000"/>
                </a:solidFill>
              </a:rPr>
              <a:t>link</a:t>
            </a:r>
            <a:r>
              <a:rPr lang="fr-FR" sz="2000" dirty="0" smtClean="0">
                <a:solidFill>
                  <a:srgbClr val="C00000"/>
                </a:solidFill>
              </a:rPr>
              <a:t> </a:t>
            </a:r>
            <a:r>
              <a:rPr lang="fr-FR" sz="2000" dirty="0" smtClean="0"/>
              <a:t>(</a:t>
            </a:r>
            <a:r>
              <a:rPr lang="fr-FR" sz="2000" dirty="0" err="1" smtClean="0"/>
              <a:t>add</a:t>
            </a:r>
            <a:r>
              <a:rPr lang="fr-FR" sz="2000" dirty="0" smtClean="0"/>
              <a:t> an </a:t>
            </a:r>
            <a:r>
              <a:rPr lang="fr-FR" sz="2000" dirty="0" err="1" smtClean="0"/>
              <a:t>edge</a:t>
            </a:r>
            <a:r>
              <a:rPr lang="fr-FR" sz="2000" dirty="0" smtClean="0"/>
              <a:t>) and </a:t>
            </a:r>
            <a:r>
              <a:rPr lang="fr-FR" sz="2000" dirty="0" err="1" smtClean="0">
                <a:solidFill>
                  <a:srgbClr val="C00000"/>
                </a:solidFill>
              </a:rPr>
              <a:t>cut</a:t>
            </a:r>
            <a:r>
              <a:rPr lang="fr-FR" sz="2000" dirty="0" smtClean="0">
                <a:solidFill>
                  <a:srgbClr val="C00000"/>
                </a:solidFill>
              </a:rPr>
              <a:t> </a:t>
            </a:r>
            <a:r>
              <a:rPr lang="fr-FR" sz="2000" dirty="0" smtClean="0"/>
              <a:t>(</a:t>
            </a:r>
            <a:r>
              <a:rPr lang="fr-FR" sz="2000" dirty="0" err="1" smtClean="0"/>
              <a:t>delete</a:t>
            </a:r>
            <a:r>
              <a:rPr lang="fr-FR" sz="2000" dirty="0" smtClean="0"/>
              <a:t> an </a:t>
            </a:r>
            <a:r>
              <a:rPr lang="fr-FR" sz="2000" dirty="0" err="1" smtClean="0"/>
              <a:t>edge</a:t>
            </a:r>
            <a:r>
              <a:rPr lang="fr-FR" sz="2000" dirty="0" smtClean="0"/>
              <a:t>) </a:t>
            </a:r>
            <a:r>
              <a:rPr lang="fr-FR" sz="2000" dirty="0" err="1" smtClean="0"/>
              <a:t>operations</a:t>
            </a:r>
            <a:r>
              <a:rPr lang="fr-FR" sz="2000" dirty="0" smtClean="0"/>
              <a:t> </a:t>
            </a:r>
            <a:r>
              <a:rPr lang="fr-FR" sz="2000" dirty="0" err="1" smtClean="0"/>
              <a:t>between</a:t>
            </a:r>
            <a:r>
              <a:rPr lang="fr-FR" sz="2000" dirty="0" smtClean="0"/>
              <a:t> </a:t>
            </a:r>
            <a:r>
              <a:rPr lang="fr-FR" sz="2000" dirty="0" err="1" smtClean="0"/>
              <a:t>trees</a:t>
            </a:r>
            <a:r>
              <a:rPr lang="fr-FR" sz="2000" dirty="0" smtClean="0"/>
              <a:t>, in </a:t>
            </a:r>
            <a:r>
              <a:rPr lang="fr-FR" sz="2000" dirty="0" smtClean="0">
                <a:solidFill>
                  <a:srgbClr val="C00000"/>
                </a:solidFill>
              </a:rPr>
              <a:t>O(log n)</a:t>
            </a:r>
            <a:r>
              <a:rPr lang="fr-FR" sz="2000" dirty="0" smtClean="0"/>
              <a:t> </a:t>
            </a:r>
            <a:r>
              <a:rPr lang="fr-FR" sz="2000" dirty="0" err="1" smtClean="0"/>
              <a:t>each</a:t>
            </a:r>
            <a:r>
              <a:rPr lang="fr-FR" sz="2000" dirty="0" smtClean="0"/>
              <a:t>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Applications: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flow </a:t>
            </a:r>
            <a:r>
              <a:rPr lang="en-US" dirty="0" smtClean="0"/>
              <a:t>problem and variants (</a:t>
            </a:r>
            <a:r>
              <a:rPr lang="en-US" dirty="0" err="1" smtClean="0"/>
              <a:t>Sleator</a:t>
            </a:r>
            <a:r>
              <a:rPr lang="en-US" dirty="0" smtClean="0"/>
              <a:t>, </a:t>
            </a:r>
            <a:r>
              <a:rPr lang="en-US" dirty="0" err="1" smtClean="0"/>
              <a:t>Tarjan</a:t>
            </a:r>
            <a:r>
              <a:rPr lang="en-US" dirty="0" smtClean="0"/>
              <a:t>, 1983)</a:t>
            </a:r>
          </a:p>
          <a:p>
            <a:pPr lvl="1"/>
            <a:r>
              <a:rPr lang="en-US" dirty="0" smtClean="0"/>
              <a:t>the Least Common Ancestor problem </a:t>
            </a:r>
            <a:r>
              <a:rPr lang="en-US" dirty="0"/>
              <a:t>(</a:t>
            </a:r>
            <a:r>
              <a:rPr lang="en-US" dirty="0" err="1"/>
              <a:t>Sleator</a:t>
            </a:r>
            <a:r>
              <a:rPr lang="en-US" dirty="0"/>
              <a:t>, </a:t>
            </a:r>
            <a:r>
              <a:rPr lang="en-US" dirty="0" err="1"/>
              <a:t>Tarjan</a:t>
            </a:r>
            <a:r>
              <a:rPr lang="en-US" dirty="0"/>
              <a:t>, 1983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transshipment problem (</a:t>
            </a:r>
            <a:r>
              <a:rPr lang="en-US" dirty="0" err="1"/>
              <a:t>Sleator</a:t>
            </a:r>
            <a:r>
              <a:rPr lang="en-US" dirty="0"/>
              <a:t>, </a:t>
            </a:r>
            <a:r>
              <a:rPr lang="en-US" dirty="0" err="1"/>
              <a:t>Tarjan</a:t>
            </a:r>
            <a:r>
              <a:rPr lang="en-US" dirty="0"/>
              <a:t>, 1983)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string matching problem in compressed </a:t>
            </a:r>
            <a:r>
              <a:rPr lang="en-US" dirty="0" smtClean="0"/>
              <a:t>strings (</a:t>
            </a:r>
            <a:r>
              <a:rPr lang="en-US" dirty="0" err="1" smtClean="0"/>
              <a:t>Farach</a:t>
            </a:r>
            <a:r>
              <a:rPr lang="en-US" dirty="0" smtClean="0"/>
              <a:t>, </a:t>
            </a:r>
            <a:r>
              <a:rPr lang="en-US" dirty="0" err="1" smtClean="0"/>
              <a:t>Thorup</a:t>
            </a:r>
            <a:r>
              <a:rPr lang="en-US" dirty="0" smtClean="0"/>
              <a:t>, 1995)</a:t>
            </a:r>
          </a:p>
          <a:p>
            <a:pPr lvl="1"/>
            <a:r>
              <a:rPr lang="en-US" dirty="0" smtClean="0"/>
              <a:t>…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Introduction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19" y="1412776"/>
            <a:ext cx="7655619" cy="4896544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smtClean="0"/>
              <a:t>More </a:t>
            </a:r>
            <a:r>
              <a:rPr lang="fr-FR" sz="2000" dirty="0" err="1" smtClean="0"/>
              <a:t>precisely</a:t>
            </a:r>
            <a:r>
              <a:rPr lang="fr-FR" sz="2000" dirty="0" smtClean="0"/>
              <a:t>, do in </a:t>
            </a:r>
            <a:r>
              <a:rPr lang="fr-FR" sz="2000" dirty="0" smtClean="0">
                <a:solidFill>
                  <a:srgbClr val="C00000"/>
                </a:solidFill>
              </a:rPr>
              <a:t>O(log n), </a:t>
            </a:r>
            <a:r>
              <a:rPr lang="fr-FR" sz="2000" dirty="0" err="1" smtClean="0"/>
              <a:t>given</a:t>
            </a:r>
            <a:r>
              <a:rPr lang="fr-FR" sz="2000" dirty="0" smtClean="0"/>
              <a:t> the </a:t>
            </a:r>
            <a:r>
              <a:rPr lang="fr-FR" sz="2000" dirty="0" err="1" smtClean="0"/>
              <a:t>forest</a:t>
            </a:r>
            <a:r>
              <a:rPr lang="fr-FR" sz="2000" dirty="0" smtClean="0"/>
              <a:t> of </a:t>
            </a:r>
            <a:r>
              <a:rPr lang="fr-FR" sz="2000" dirty="0" err="1" smtClean="0"/>
              <a:t>dynamic</a:t>
            </a:r>
            <a:r>
              <a:rPr lang="fr-FR" sz="2000" dirty="0" smtClean="0"/>
              <a:t> </a:t>
            </a:r>
            <a:r>
              <a:rPr lang="fr-FR" sz="2000" dirty="0" err="1" smtClean="0"/>
              <a:t>trees</a:t>
            </a:r>
            <a:r>
              <a:rPr lang="fr-FR" sz="2000" dirty="0"/>
              <a:t>:</a:t>
            </a:r>
            <a:endParaRPr lang="fr-FR" sz="2000" dirty="0" smtClean="0"/>
          </a:p>
          <a:p>
            <a:r>
              <a:rPr lang="fr-FR" sz="1800" dirty="0" err="1">
                <a:solidFill>
                  <a:srgbClr val="C00000"/>
                </a:solidFill>
              </a:rPr>
              <a:t>d</a:t>
            </a:r>
            <a:r>
              <a:rPr lang="fr-FR" sz="1800" dirty="0" err="1" smtClean="0">
                <a:solidFill>
                  <a:srgbClr val="C00000"/>
                </a:solidFill>
              </a:rPr>
              <a:t>parent</a:t>
            </a:r>
            <a:r>
              <a:rPr lang="fr-FR" sz="1800" dirty="0" smtClean="0">
                <a:solidFill>
                  <a:srgbClr val="C00000"/>
                </a:solidFill>
              </a:rPr>
              <a:t>(v): </a:t>
            </a:r>
            <a:r>
              <a:rPr lang="fr-FR" sz="1800" dirty="0" smtClean="0"/>
              <a:t>return the parent of v in </a:t>
            </a:r>
            <a:r>
              <a:rPr lang="fr-FR" sz="1800" dirty="0" err="1" smtClean="0"/>
              <a:t>its</a:t>
            </a:r>
            <a:r>
              <a:rPr lang="fr-FR" sz="1800" dirty="0" smtClean="0"/>
              <a:t> </a:t>
            </a:r>
            <a:r>
              <a:rPr lang="fr-FR" sz="1800" dirty="0" err="1" smtClean="0"/>
              <a:t>tree</a:t>
            </a:r>
            <a:r>
              <a:rPr lang="fr-FR" sz="1800" dirty="0" smtClean="0"/>
              <a:t>, or </a:t>
            </a:r>
            <a:r>
              <a:rPr lang="fr-FR" sz="1800" dirty="0" err="1" smtClean="0"/>
              <a:t>null</a:t>
            </a:r>
            <a:endParaRPr lang="fr-FR" sz="1800" dirty="0" smtClean="0"/>
          </a:p>
          <a:p>
            <a:r>
              <a:rPr lang="fr-FR" sz="1800" dirty="0" err="1">
                <a:solidFill>
                  <a:srgbClr val="C00000"/>
                </a:solidFill>
              </a:rPr>
              <a:t>d</a:t>
            </a:r>
            <a:r>
              <a:rPr lang="fr-FR" sz="1800" dirty="0" err="1" smtClean="0">
                <a:solidFill>
                  <a:srgbClr val="C00000"/>
                </a:solidFill>
              </a:rPr>
              <a:t>root</a:t>
            </a:r>
            <a:r>
              <a:rPr lang="fr-FR" sz="1800" dirty="0" smtClean="0">
                <a:solidFill>
                  <a:srgbClr val="C00000"/>
                </a:solidFill>
              </a:rPr>
              <a:t>(v): </a:t>
            </a:r>
            <a:r>
              <a:rPr lang="fr-FR" sz="1800" dirty="0" smtClean="0"/>
              <a:t>return the </a:t>
            </a:r>
            <a:r>
              <a:rPr lang="fr-FR" sz="1800" dirty="0" err="1" smtClean="0"/>
              <a:t>root</a:t>
            </a:r>
            <a:r>
              <a:rPr lang="fr-FR" sz="1800" dirty="0" smtClean="0"/>
              <a:t> of the </a:t>
            </a:r>
            <a:r>
              <a:rPr lang="fr-FR" sz="1800" dirty="0" err="1" smtClean="0"/>
              <a:t>tree</a:t>
            </a:r>
            <a:r>
              <a:rPr lang="fr-FR" sz="1800" dirty="0" smtClean="0"/>
              <a:t> </a:t>
            </a:r>
            <a:r>
              <a:rPr lang="fr-FR" sz="1800" dirty="0" err="1" smtClean="0"/>
              <a:t>containing</a:t>
            </a:r>
            <a:r>
              <a:rPr lang="fr-FR" sz="1800" dirty="0" smtClean="0"/>
              <a:t> v</a:t>
            </a:r>
          </a:p>
          <a:p>
            <a:r>
              <a:rPr lang="fr-FR" sz="1800" dirty="0" err="1">
                <a:solidFill>
                  <a:srgbClr val="C00000"/>
                </a:solidFill>
              </a:rPr>
              <a:t>d</a:t>
            </a:r>
            <a:r>
              <a:rPr lang="fr-FR" sz="1800" dirty="0" err="1" smtClean="0">
                <a:solidFill>
                  <a:srgbClr val="C00000"/>
                </a:solidFill>
              </a:rPr>
              <a:t>cost</a:t>
            </a:r>
            <a:r>
              <a:rPr lang="fr-FR" sz="1800" dirty="0" smtClean="0">
                <a:solidFill>
                  <a:srgbClr val="C00000"/>
                </a:solidFill>
              </a:rPr>
              <a:t>(v): </a:t>
            </a:r>
            <a:r>
              <a:rPr lang="fr-FR" sz="1800" dirty="0" smtClean="0"/>
              <a:t>return the </a:t>
            </a:r>
            <a:r>
              <a:rPr lang="fr-FR" sz="1800" dirty="0" err="1" smtClean="0"/>
              <a:t>cost</a:t>
            </a:r>
            <a:r>
              <a:rPr lang="fr-FR" sz="1800" dirty="0" smtClean="0"/>
              <a:t> of the </a:t>
            </a:r>
            <a:r>
              <a:rPr lang="fr-FR" sz="1800" dirty="0" err="1" smtClean="0"/>
              <a:t>edge</a:t>
            </a:r>
            <a:r>
              <a:rPr lang="fr-FR" sz="1800" dirty="0" smtClean="0"/>
              <a:t> (</a:t>
            </a:r>
            <a:r>
              <a:rPr lang="fr-FR" sz="1800" dirty="0" err="1" smtClean="0"/>
              <a:t>v,dparent</a:t>
            </a:r>
            <a:r>
              <a:rPr lang="fr-FR" sz="1800" dirty="0" smtClean="0"/>
              <a:t>(v))</a:t>
            </a:r>
          </a:p>
          <a:p>
            <a:r>
              <a:rPr lang="fr-FR" sz="1800" dirty="0" err="1" smtClean="0">
                <a:solidFill>
                  <a:srgbClr val="C00000"/>
                </a:solidFill>
              </a:rPr>
              <a:t>dmincost</a:t>
            </a:r>
            <a:r>
              <a:rPr lang="fr-FR" sz="1800" dirty="0" smtClean="0">
                <a:solidFill>
                  <a:srgbClr val="C00000"/>
                </a:solidFill>
              </a:rPr>
              <a:t>(v): </a:t>
            </a:r>
            <a:r>
              <a:rPr lang="fr-FR" sz="1800" dirty="0" smtClean="0"/>
              <a:t>return the vertex w </a:t>
            </a:r>
            <a:r>
              <a:rPr lang="fr-FR" sz="1800" dirty="0" err="1" smtClean="0"/>
              <a:t>closest</a:t>
            </a:r>
            <a:r>
              <a:rPr lang="fr-FR" sz="1800" dirty="0" smtClean="0"/>
              <a:t> to </a:t>
            </a:r>
            <a:r>
              <a:rPr lang="fr-FR" sz="1800" dirty="0" err="1" smtClean="0"/>
              <a:t>droot</a:t>
            </a:r>
            <a:r>
              <a:rPr lang="fr-FR" sz="1800" dirty="0" smtClean="0"/>
              <a:t>(v) </a:t>
            </a:r>
            <a:r>
              <a:rPr lang="fr-FR" sz="1800" dirty="0" err="1" smtClean="0"/>
              <a:t>whose</a:t>
            </a:r>
            <a:r>
              <a:rPr lang="fr-FR" sz="1800" dirty="0" smtClean="0"/>
              <a:t>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    </a:t>
            </a:r>
            <a:r>
              <a:rPr lang="fr-FR" sz="1800" dirty="0" err="1" smtClean="0"/>
              <a:t>dcost</a:t>
            </a:r>
            <a:r>
              <a:rPr lang="fr-FR" sz="1800" dirty="0" smtClean="0"/>
              <a:t>(w) </a:t>
            </a:r>
            <a:r>
              <a:rPr lang="fr-FR" sz="1800" dirty="0" err="1" smtClean="0"/>
              <a:t>is</a:t>
            </a:r>
            <a:r>
              <a:rPr lang="fr-FR" sz="1800" dirty="0" smtClean="0"/>
              <a:t> minimum on the </a:t>
            </a:r>
            <a:r>
              <a:rPr lang="fr-FR" sz="1800" dirty="0" err="1" smtClean="0"/>
              <a:t>path</a:t>
            </a:r>
            <a:r>
              <a:rPr lang="fr-FR" sz="1800" dirty="0" smtClean="0"/>
              <a:t> </a:t>
            </a:r>
            <a:r>
              <a:rPr lang="fr-FR" sz="1800" dirty="0" err="1" smtClean="0"/>
              <a:t>from</a:t>
            </a:r>
            <a:r>
              <a:rPr lang="fr-FR" sz="1800" dirty="0" smtClean="0"/>
              <a:t> v to </a:t>
            </a:r>
            <a:r>
              <a:rPr lang="fr-FR" sz="1800" dirty="0" err="1" smtClean="0"/>
              <a:t>droot</a:t>
            </a:r>
            <a:r>
              <a:rPr lang="fr-FR" sz="1800" dirty="0" smtClean="0"/>
              <a:t>(v).</a:t>
            </a:r>
          </a:p>
          <a:p>
            <a:r>
              <a:rPr lang="fr-FR" sz="1800" dirty="0" err="1" smtClean="0">
                <a:solidFill>
                  <a:srgbClr val="C00000"/>
                </a:solidFill>
              </a:rPr>
              <a:t>dupdate</a:t>
            </a:r>
            <a:r>
              <a:rPr lang="fr-FR" sz="1800" dirty="0" smtClean="0">
                <a:solidFill>
                  <a:srgbClr val="C00000"/>
                </a:solidFill>
              </a:rPr>
              <a:t>(</a:t>
            </a:r>
            <a:r>
              <a:rPr lang="fr-FR" sz="1800" dirty="0" err="1" smtClean="0">
                <a:solidFill>
                  <a:srgbClr val="C00000"/>
                </a:solidFill>
              </a:rPr>
              <a:t>v,u</a:t>
            </a:r>
            <a:r>
              <a:rPr lang="fr-FR" sz="1800" dirty="0" smtClean="0">
                <a:solidFill>
                  <a:srgbClr val="C00000"/>
                </a:solidFill>
              </a:rPr>
              <a:t>): </a:t>
            </a:r>
            <a:r>
              <a:rPr lang="fr-FR" sz="1800" dirty="0" err="1" smtClean="0"/>
              <a:t>add</a:t>
            </a:r>
            <a:r>
              <a:rPr lang="fr-FR" sz="1800" dirty="0" smtClean="0"/>
              <a:t> u to all </a:t>
            </a:r>
            <a:r>
              <a:rPr lang="fr-FR" sz="1800" dirty="0" err="1" smtClean="0"/>
              <a:t>costs</a:t>
            </a:r>
            <a:r>
              <a:rPr lang="fr-FR" sz="1800" dirty="0" smtClean="0"/>
              <a:t> on the </a:t>
            </a:r>
            <a:r>
              <a:rPr lang="fr-FR" sz="1800" dirty="0" err="1" smtClean="0"/>
              <a:t>path</a:t>
            </a:r>
            <a:r>
              <a:rPr lang="fr-FR" sz="1800" dirty="0" smtClean="0"/>
              <a:t> </a:t>
            </a:r>
            <a:r>
              <a:rPr lang="fr-FR" sz="1800" dirty="0" err="1" smtClean="0"/>
              <a:t>from</a:t>
            </a:r>
            <a:r>
              <a:rPr lang="fr-FR" sz="1800" dirty="0" smtClean="0"/>
              <a:t> v to </a:t>
            </a:r>
            <a:r>
              <a:rPr lang="fr-FR" sz="1800" dirty="0" err="1" smtClean="0"/>
              <a:t>droot</a:t>
            </a:r>
            <a:r>
              <a:rPr lang="fr-FR" sz="1800" dirty="0" smtClean="0"/>
              <a:t>(v)</a:t>
            </a:r>
          </a:p>
          <a:p>
            <a:r>
              <a:rPr lang="fr-FR" sz="1800" dirty="0" err="1" smtClean="0">
                <a:solidFill>
                  <a:srgbClr val="C00000"/>
                </a:solidFill>
              </a:rPr>
              <a:t>dlink</a:t>
            </a:r>
            <a:r>
              <a:rPr lang="fr-FR" sz="1800" dirty="0" smtClean="0">
                <a:solidFill>
                  <a:srgbClr val="C00000"/>
                </a:solidFill>
              </a:rPr>
              <a:t>(</a:t>
            </a:r>
            <a:r>
              <a:rPr lang="fr-FR" sz="1800" dirty="0" err="1" smtClean="0">
                <a:solidFill>
                  <a:srgbClr val="C00000"/>
                </a:solidFill>
              </a:rPr>
              <a:t>v,w,u</a:t>
            </a:r>
            <a:r>
              <a:rPr lang="fr-FR" sz="1800" dirty="0" smtClean="0">
                <a:solidFill>
                  <a:srgbClr val="C00000"/>
                </a:solidFill>
              </a:rPr>
              <a:t>):</a:t>
            </a:r>
            <a:r>
              <a:rPr lang="fr-FR" sz="1800" dirty="0" smtClean="0">
                <a:solidFill>
                  <a:srgbClr val="0099CC"/>
                </a:solidFill>
              </a:rPr>
              <a:t> </a:t>
            </a:r>
            <a:r>
              <a:rPr lang="fr-FR" sz="1800" dirty="0" err="1" smtClean="0"/>
              <a:t>add</a:t>
            </a:r>
            <a:r>
              <a:rPr lang="fr-FR" sz="1800" dirty="0" smtClean="0"/>
              <a:t> </a:t>
            </a:r>
            <a:r>
              <a:rPr lang="fr-FR" sz="1800" dirty="0" err="1" smtClean="0"/>
              <a:t>edge</a:t>
            </a:r>
            <a:r>
              <a:rPr lang="fr-FR" sz="1800" dirty="0" smtClean="0"/>
              <a:t> (</a:t>
            </a:r>
            <a:r>
              <a:rPr lang="fr-FR" sz="1800" dirty="0" err="1" smtClean="0"/>
              <a:t>v,w</a:t>
            </a:r>
            <a:r>
              <a:rPr lang="fr-FR" sz="1800" dirty="0" smtClean="0"/>
              <a:t>) of </a:t>
            </a:r>
            <a:r>
              <a:rPr lang="fr-FR" sz="1800" dirty="0" err="1" smtClean="0"/>
              <a:t>cost</a:t>
            </a:r>
            <a:r>
              <a:rPr lang="fr-FR" sz="1800" dirty="0" smtClean="0"/>
              <a:t> u </a:t>
            </a:r>
            <a:r>
              <a:rPr lang="fr-FR" sz="1800" dirty="0" err="1" smtClean="0"/>
              <a:t>assuming</a:t>
            </a:r>
            <a:r>
              <a:rPr lang="fr-FR" sz="1800" dirty="0" smtClean="0"/>
              <a:t>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    v = </a:t>
            </a:r>
            <a:r>
              <a:rPr lang="fr-FR" sz="1800" dirty="0" err="1" smtClean="0"/>
              <a:t>droot</a:t>
            </a:r>
            <a:r>
              <a:rPr lang="fr-FR" sz="1800" dirty="0" smtClean="0"/>
              <a:t>(v), </a:t>
            </a:r>
            <a:r>
              <a:rPr lang="fr-FR" sz="1800" dirty="0" err="1" smtClean="0"/>
              <a:t>thus</a:t>
            </a:r>
            <a:r>
              <a:rPr lang="fr-FR" sz="1800" dirty="0" smtClean="0"/>
              <a:t> </a:t>
            </a:r>
            <a:r>
              <a:rPr lang="fr-FR" sz="1800" dirty="0" err="1" smtClean="0"/>
              <a:t>making</a:t>
            </a:r>
            <a:r>
              <a:rPr lang="fr-FR" sz="1800" dirty="0" smtClean="0"/>
              <a:t> w the parent of v</a:t>
            </a:r>
          </a:p>
          <a:p>
            <a:r>
              <a:rPr lang="fr-FR" sz="1800" dirty="0" err="1" smtClean="0">
                <a:solidFill>
                  <a:srgbClr val="C00000"/>
                </a:solidFill>
              </a:rPr>
              <a:t>dcut</a:t>
            </a:r>
            <a:r>
              <a:rPr lang="fr-FR" sz="1800" dirty="0" smtClean="0">
                <a:solidFill>
                  <a:srgbClr val="C00000"/>
                </a:solidFill>
              </a:rPr>
              <a:t>(v): </a:t>
            </a:r>
            <a:r>
              <a:rPr lang="fr-FR" sz="1800" dirty="0" err="1" smtClean="0"/>
              <a:t>delete</a:t>
            </a:r>
            <a:r>
              <a:rPr lang="fr-FR" sz="1800" dirty="0" smtClean="0"/>
              <a:t> the </a:t>
            </a:r>
            <a:r>
              <a:rPr lang="fr-FR" sz="1800" dirty="0" err="1" smtClean="0"/>
              <a:t>edge</a:t>
            </a:r>
            <a:r>
              <a:rPr lang="fr-FR" sz="1800" dirty="0" smtClean="0"/>
              <a:t> (</a:t>
            </a:r>
            <a:r>
              <a:rPr lang="fr-FR" sz="1800" dirty="0" err="1" smtClean="0"/>
              <a:t>v,parent</a:t>
            </a:r>
            <a:r>
              <a:rPr lang="fr-FR" sz="1800" dirty="0" smtClean="0"/>
              <a:t>(v)) and return </a:t>
            </a:r>
            <a:r>
              <a:rPr lang="fr-FR" sz="1800" dirty="0" err="1" smtClean="0"/>
              <a:t>its</a:t>
            </a:r>
            <a:r>
              <a:rPr lang="fr-FR" sz="1800" dirty="0" smtClean="0"/>
              <a:t> </a:t>
            </a:r>
            <a:r>
              <a:rPr lang="fr-FR" sz="1800" dirty="0" err="1" smtClean="0"/>
              <a:t>cost</a:t>
            </a:r>
            <a:endParaRPr lang="fr-FR" sz="1800" dirty="0" smtClean="0"/>
          </a:p>
          <a:p>
            <a:r>
              <a:rPr lang="fr-FR" sz="1800" dirty="0" err="1" smtClean="0">
                <a:solidFill>
                  <a:srgbClr val="C00000"/>
                </a:solidFill>
              </a:rPr>
              <a:t>devert</a:t>
            </a:r>
            <a:r>
              <a:rPr lang="fr-FR" sz="1800" dirty="0" smtClean="0">
                <a:solidFill>
                  <a:srgbClr val="C00000"/>
                </a:solidFill>
              </a:rPr>
              <a:t>(v):</a:t>
            </a:r>
            <a:r>
              <a:rPr lang="fr-FR" sz="1800" dirty="0" smtClean="0">
                <a:solidFill>
                  <a:srgbClr val="0099CC"/>
                </a:solidFill>
              </a:rPr>
              <a:t> </a:t>
            </a:r>
            <a:r>
              <a:rPr lang="fr-FR" sz="1800" dirty="0" err="1" smtClean="0"/>
              <a:t>make</a:t>
            </a:r>
            <a:r>
              <a:rPr lang="fr-FR" sz="1800" dirty="0" smtClean="0"/>
              <a:t> v </a:t>
            </a:r>
            <a:r>
              <a:rPr lang="fr-FR" sz="1800" dirty="0" err="1" smtClean="0"/>
              <a:t>become</a:t>
            </a:r>
            <a:r>
              <a:rPr lang="fr-FR" sz="1800" dirty="0" smtClean="0"/>
              <a:t> the </a:t>
            </a:r>
            <a:r>
              <a:rPr lang="fr-FR" sz="1800" dirty="0" err="1" smtClean="0"/>
              <a:t>root</a:t>
            </a:r>
            <a:r>
              <a:rPr lang="fr-FR" sz="1800" dirty="0" smtClean="0"/>
              <a:t> of </a:t>
            </a:r>
            <a:r>
              <a:rPr lang="fr-FR" sz="1800" dirty="0" err="1" smtClean="0"/>
              <a:t>its</a:t>
            </a:r>
            <a:r>
              <a:rPr lang="fr-FR" sz="1800" dirty="0" smtClean="0"/>
              <a:t> </a:t>
            </a:r>
            <a:r>
              <a:rPr lang="fr-FR" sz="1800" dirty="0" err="1" smtClean="0"/>
              <a:t>tree</a:t>
            </a:r>
            <a:endParaRPr lang="fr-FR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/>
          </a:p>
          <a:p>
            <a:pPr marL="457200" lvl="1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>
                <a:solidFill>
                  <a:srgbClr val="C00000"/>
                </a:solidFill>
              </a:rPr>
              <a:t>Note. </a:t>
            </a:r>
            <a:r>
              <a:rPr lang="fr-FR" sz="1800" dirty="0" smtClean="0"/>
              <a:t>All </a:t>
            </a:r>
            <a:r>
              <a:rPr lang="fr-FR" sz="1800" dirty="0" err="1" smtClean="0"/>
              <a:t>these</a:t>
            </a:r>
            <a:r>
              <a:rPr lang="fr-FR" sz="1800" dirty="0" smtClean="0"/>
              <a:t> are </a:t>
            </a:r>
            <a:r>
              <a:rPr lang="fr-FR" sz="1800" dirty="0" err="1" smtClean="0"/>
              <a:t>operations</a:t>
            </a:r>
            <a:r>
              <a:rPr lang="fr-FR" sz="1800" dirty="0" smtClean="0"/>
              <a:t> on </a:t>
            </a:r>
            <a:r>
              <a:rPr lang="fr-FR" sz="1800" dirty="0" err="1" smtClean="0"/>
              <a:t>paths</a:t>
            </a:r>
            <a:r>
              <a:rPr lang="fr-FR" sz="1800" dirty="0" smtClean="0"/>
              <a:t> </a:t>
            </a:r>
            <a:r>
              <a:rPr lang="fr-FR" sz="1800" dirty="0" err="1" smtClean="0"/>
              <a:t>towards</a:t>
            </a:r>
            <a:r>
              <a:rPr lang="fr-FR" sz="1800" dirty="0" smtClean="0"/>
              <a:t> the </a:t>
            </a:r>
            <a:r>
              <a:rPr lang="fr-FR" sz="1800" dirty="0" err="1" smtClean="0"/>
              <a:t>root</a:t>
            </a:r>
            <a:endParaRPr lang="fr-FR" sz="1800" dirty="0"/>
          </a:p>
        </p:txBody>
      </p:sp>
      <p:cxnSp>
        <p:nvCxnSpPr>
          <p:cNvPr id="4" name="Connecteur droit 3"/>
          <p:cNvCxnSpPr>
            <a:stCxn id="15" idx="3"/>
          </p:cNvCxnSpPr>
          <p:nvPr/>
        </p:nvCxnSpPr>
        <p:spPr bwMode="auto">
          <a:xfrm flipH="1">
            <a:off x="7141558" y="5090725"/>
            <a:ext cx="378346" cy="4451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 bwMode="auto">
          <a:xfrm>
            <a:off x="7169632" y="4445630"/>
            <a:ext cx="438661" cy="56644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 bwMode="auto">
          <a:xfrm>
            <a:off x="8303334" y="4525309"/>
            <a:ext cx="381999" cy="42715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stCxn id="17" idx="5"/>
            <a:endCxn id="12" idx="5"/>
          </p:cNvCxnSpPr>
          <p:nvPr/>
        </p:nvCxnSpPr>
        <p:spPr bwMode="auto">
          <a:xfrm>
            <a:off x="7775688" y="3907005"/>
            <a:ext cx="536921" cy="6311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 bwMode="auto">
          <a:xfrm flipV="1">
            <a:off x="6031409" y="3394572"/>
            <a:ext cx="2132890" cy="21021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 bwMode="auto">
          <a:xfrm>
            <a:off x="5934459" y="5401356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7955567" y="6035314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" name="Ellipse 10"/>
          <p:cNvSpPr/>
          <p:nvPr/>
        </p:nvSpPr>
        <p:spPr bwMode="auto">
          <a:xfrm>
            <a:off x="8614629" y="4886698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8119522" y="4348320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7038244" y="5448004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7947877" y="5399318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486775" y="4900857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8144425" y="3205191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7582602" y="3717138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012292" y="4284902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457941" y="4861135"/>
            <a:ext cx="226216" cy="22244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20" name="Connecteur droit 19"/>
          <p:cNvCxnSpPr>
            <a:stCxn id="14" idx="4"/>
            <a:endCxn id="10" idx="0"/>
          </p:cNvCxnSpPr>
          <p:nvPr/>
        </p:nvCxnSpPr>
        <p:spPr bwMode="auto">
          <a:xfrm>
            <a:off x="8060985" y="5621762"/>
            <a:ext cx="7690" cy="4135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 bwMode="auto">
          <a:xfrm>
            <a:off x="7655845" y="5061086"/>
            <a:ext cx="347994" cy="38723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80044" y="5230258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233963" y="4646379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24" name="ZoneTexte 23"/>
          <p:cNvSpPr txBox="1"/>
          <p:nvPr/>
        </p:nvSpPr>
        <p:spPr>
          <a:xfrm>
            <a:off x="8203321" y="5254705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6854565" y="4011338"/>
            <a:ext cx="269348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26" name="ZoneTexte 25"/>
          <p:cNvSpPr txBox="1"/>
          <p:nvPr/>
        </p:nvSpPr>
        <p:spPr>
          <a:xfrm>
            <a:off x="7433033" y="3465951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7" name="ZoneTexte 26"/>
          <p:cNvSpPr txBox="1"/>
          <p:nvPr/>
        </p:nvSpPr>
        <p:spPr>
          <a:xfrm>
            <a:off x="7933703" y="2938344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7722981" y="4598640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29" name="ZoneTexte 28"/>
          <p:cNvSpPr txBox="1"/>
          <p:nvPr/>
        </p:nvSpPr>
        <p:spPr>
          <a:xfrm>
            <a:off x="6701302" y="5295784"/>
            <a:ext cx="223306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0" name="ZoneTexte 29"/>
          <p:cNvSpPr txBox="1"/>
          <p:nvPr/>
        </p:nvSpPr>
        <p:spPr>
          <a:xfrm>
            <a:off x="8203321" y="6009590"/>
            <a:ext cx="269348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31" name="ZoneTexte 30"/>
          <p:cNvSpPr txBox="1"/>
          <p:nvPr/>
        </p:nvSpPr>
        <p:spPr>
          <a:xfrm>
            <a:off x="8318590" y="4118968"/>
            <a:ext cx="211795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2" name="ZoneTexte 31"/>
          <p:cNvSpPr txBox="1"/>
          <p:nvPr/>
        </p:nvSpPr>
        <p:spPr>
          <a:xfrm>
            <a:off x="8840845" y="4591554"/>
            <a:ext cx="338411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m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5959377" y="4993162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722981" y="3295375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164028" y="3778432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900005" y="3782657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6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494296" y="4375199"/>
            <a:ext cx="395964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8117103" y="5649439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3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7057606" y="4980552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9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848530" y="4920590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1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364366" y="4368721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8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580437" y="4338985"/>
            <a:ext cx="280859" cy="325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1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necteur droit 43"/>
          <p:cNvCxnSpPr>
            <a:stCxn id="31" idx="3"/>
          </p:cNvCxnSpPr>
          <p:nvPr/>
        </p:nvCxnSpPr>
        <p:spPr bwMode="auto">
          <a:xfrm flipH="1">
            <a:off x="1817150" y="4257508"/>
            <a:ext cx="421517" cy="5043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 bwMode="auto">
          <a:xfrm>
            <a:off x="1848427" y="3526619"/>
            <a:ext cx="488715" cy="641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 bwMode="auto">
          <a:xfrm>
            <a:off x="3111491" y="3616894"/>
            <a:ext cx="425587" cy="4839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33" idx="5"/>
            <a:endCxn id="28" idx="5"/>
          </p:cNvCxnSpPr>
          <p:nvPr/>
        </p:nvCxnSpPr>
        <p:spPr bwMode="auto">
          <a:xfrm>
            <a:off x="2523638" y="2916359"/>
            <a:ext cx="598186" cy="7151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9525" y="1215681"/>
            <a:ext cx="8515032" cy="43204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fr-FR" sz="2000" dirty="0" smtClean="0"/>
              <a:t>A </a:t>
            </a:r>
            <a:r>
              <a:rPr lang="fr-FR" sz="2000" dirty="0" err="1" smtClean="0"/>
              <a:t>tree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partitionned</a:t>
            </a:r>
            <a:r>
              <a:rPr lang="fr-FR" sz="2000" dirty="0" smtClean="0"/>
              <a:t> </a:t>
            </a:r>
            <a:r>
              <a:rPr lang="fr-FR" sz="2000" dirty="0" err="1" smtClean="0"/>
              <a:t>into</a:t>
            </a:r>
            <a:r>
              <a:rPr lang="fr-FR" sz="2000" dirty="0" smtClean="0"/>
              <a:t> « </a:t>
            </a:r>
            <a:r>
              <a:rPr lang="fr-FR" sz="2000" dirty="0" err="1" smtClean="0"/>
              <a:t>solid</a:t>
            </a:r>
            <a:r>
              <a:rPr lang="fr-FR" sz="2000" dirty="0" smtClean="0"/>
              <a:t> » </a:t>
            </a:r>
            <a:r>
              <a:rPr lang="fr-FR" sz="2000" dirty="0" err="1" smtClean="0"/>
              <a:t>paths</a:t>
            </a:r>
            <a:r>
              <a:rPr lang="fr-FR" sz="2000" dirty="0" smtClean="0"/>
              <a:t> </a:t>
            </a:r>
            <a:r>
              <a:rPr lang="fr-FR" sz="2000" dirty="0" err="1" smtClean="0"/>
              <a:t>going</a:t>
            </a:r>
            <a:r>
              <a:rPr lang="fr-FR" sz="2000" dirty="0" smtClean="0"/>
              <a:t> </a:t>
            </a:r>
            <a:r>
              <a:rPr lang="fr-FR" sz="2000" dirty="0" err="1" smtClean="0"/>
              <a:t>towards</a:t>
            </a:r>
            <a:r>
              <a:rPr lang="fr-FR" sz="2000" dirty="0" smtClean="0"/>
              <a:t> the </a:t>
            </a:r>
            <a:r>
              <a:rPr lang="fr-FR" sz="2000" dirty="0" err="1" smtClean="0"/>
              <a:t>root</a:t>
            </a:r>
            <a:r>
              <a:rPr lang="fr-FR" sz="2000" dirty="0" smtClean="0"/>
              <a:t> (</a:t>
            </a:r>
            <a:r>
              <a:rPr lang="fr-FR" sz="2000" dirty="0" err="1" smtClean="0"/>
              <a:t>edges</a:t>
            </a:r>
            <a:r>
              <a:rPr lang="fr-FR" sz="2000" dirty="0" smtClean="0"/>
              <a:t> are « </a:t>
            </a:r>
            <a:r>
              <a:rPr lang="fr-FR" sz="2000" dirty="0" err="1" smtClean="0"/>
              <a:t>solid</a:t>
            </a:r>
            <a:r>
              <a:rPr lang="fr-FR" sz="2000" dirty="0" smtClean="0"/>
              <a:t> » or « </a:t>
            </a:r>
            <a:r>
              <a:rPr lang="fr-FR" sz="2000" dirty="0" err="1" smtClean="0"/>
              <a:t>dashed</a:t>
            </a:r>
            <a:r>
              <a:rPr lang="fr-FR" sz="2000" dirty="0" smtClean="0"/>
              <a:t> »)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</a:t>
            </a:r>
            <a:r>
              <a:rPr lang="fr-FR" dirty="0" err="1" smtClean="0"/>
              <a:t>Ideas</a:t>
            </a:r>
            <a:endParaRPr lang="fr-FR" dirty="0"/>
          </a:p>
        </p:txBody>
      </p:sp>
      <p:cxnSp>
        <p:nvCxnSpPr>
          <p:cNvPr id="24" name="Connecteur droit 23"/>
          <p:cNvCxnSpPr/>
          <p:nvPr/>
        </p:nvCxnSpPr>
        <p:spPr bwMode="auto">
          <a:xfrm flipV="1">
            <a:off x="580327" y="2335774"/>
            <a:ext cx="2376264" cy="23816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4609452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2724042" y="532772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3458306" y="402634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2906705" y="341636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1702047" y="466230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2715474" y="4607143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201758" y="4042389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934449" y="212120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308519" y="2701240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673134" y="334451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1055529" y="399738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0" name="Connecteur droit 49"/>
          <p:cNvCxnSpPr>
            <a:stCxn id="30" idx="4"/>
            <a:endCxn id="26" idx="0"/>
          </p:cNvCxnSpPr>
          <p:nvPr/>
        </p:nvCxnSpPr>
        <p:spPr bwMode="auto">
          <a:xfrm>
            <a:off x="2841488" y="4859171"/>
            <a:ext cx="8568" cy="4685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 bwMode="auto">
          <a:xfrm>
            <a:off x="2390120" y="4223927"/>
            <a:ext cx="387702" cy="4387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77459" y="4415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805994" y="3754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3" name="ZoneTexte 62"/>
          <p:cNvSpPr txBox="1"/>
          <p:nvPr/>
        </p:nvSpPr>
        <p:spPr>
          <a:xfrm>
            <a:off x="3000066" y="44432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497410" y="3034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2141884" y="24166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699683" y="1818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67" name="ZoneTexte 66"/>
          <p:cNvSpPr txBox="1"/>
          <p:nvPr/>
        </p:nvSpPr>
        <p:spPr>
          <a:xfrm>
            <a:off x="2464916" y="36999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68" name="ZoneTexte 67"/>
          <p:cNvSpPr txBox="1"/>
          <p:nvPr/>
        </p:nvSpPr>
        <p:spPr>
          <a:xfrm>
            <a:off x="1326658" y="448983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69" name="ZoneTexte 68"/>
          <p:cNvSpPr txBox="1"/>
          <p:nvPr/>
        </p:nvSpPr>
        <p:spPr>
          <a:xfrm>
            <a:off x="3000066" y="52985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70" name="ZoneTexte 69"/>
          <p:cNvSpPr txBox="1"/>
          <p:nvPr/>
        </p:nvSpPr>
        <p:spPr>
          <a:xfrm>
            <a:off x="3128487" y="3156512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71" name="ZoneTexte 70"/>
          <p:cNvSpPr txBox="1"/>
          <p:nvPr/>
        </p:nvSpPr>
        <p:spPr>
          <a:xfrm>
            <a:off x="3710334" y="369195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m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500076" y="41469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2464916" y="2223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842184" y="2770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662140" y="27754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6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4242" y="34468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904010" y="489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3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723619" y="41326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9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604791" y="40647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1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065382" y="34394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8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192002" y="34057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643132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5982968" y="254077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6208344" y="295879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54320" y="2970936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7291809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526829" y="343061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6970344" y="342577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970344" y="251609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497816" y="202557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92" name="Connecteur droit 91"/>
          <p:cNvCxnSpPr/>
          <p:nvPr/>
        </p:nvCxnSpPr>
        <p:spPr bwMode="auto">
          <a:xfrm flipV="1">
            <a:off x="5799407" y="2146758"/>
            <a:ext cx="772566" cy="8621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 bwMode="auto">
          <a:xfrm>
            <a:off x="6694867" y="2194651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 bwMode="auto">
          <a:xfrm>
            <a:off x="6051629" y="2635243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9" idx="4"/>
            <a:endCxn id="87" idx="3"/>
          </p:cNvCxnSpPr>
          <p:nvPr/>
        </p:nvCxnSpPr>
        <p:spPr bwMode="auto">
          <a:xfrm flipH="1">
            <a:off x="6558465" y="2727198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 bwMode="auto">
          <a:xfrm>
            <a:off x="6890149" y="3148400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Ellipse 102"/>
          <p:cNvSpPr/>
          <p:nvPr/>
        </p:nvSpPr>
        <p:spPr bwMode="auto">
          <a:xfrm>
            <a:off x="5766944" y="499521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6106780" y="45917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332156" y="500980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5859156" y="4200713"/>
            <a:ext cx="618037" cy="9344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Ellipse 111"/>
          <p:cNvSpPr/>
          <p:nvPr/>
        </p:nvSpPr>
        <p:spPr bwMode="auto">
          <a:xfrm>
            <a:off x="5400354" y="456239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763968" y="41262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15" name="Connecteur droit 114"/>
          <p:cNvCxnSpPr/>
          <p:nvPr/>
        </p:nvCxnSpPr>
        <p:spPr bwMode="auto">
          <a:xfrm flipH="1">
            <a:off x="5472777" y="4138674"/>
            <a:ext cx="471626" cy="5416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04" idx="3"/>
            <a:endCxn id="103" idx="7"/>
          </p:cNvCxnSpPr>
          <p:nvPr/>
        </p:nvCxnSpPr>
        <p:spPr bwMode="auto">
          <a:xfrm flipH="1">
            <a:off x="5951332" y="4771984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 bwMode="auto">
          <a:xfrm>
            <a:off x="4851044" y="5039612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7099576" y="452813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7439412" y="412471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7664788" y="454272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23" name="Connecteur droit 122"/>
          <p:cNvCxnSpPr>
            <a:stCxn id="121" idx="3"/>
            <a:endCxn id="120" idx="7"/>
          </p:cNvCxnSpPr>
          <p:nvPr/>
        </p:nvCxnSpPr>
        <p:spPr bwMode="auto">
          <a:xfrm flipH="1">
            <a:off x="7283964" y="4304900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 bwMode="auto">
          <a:xfrm>
            <a:off x="7529626" y="4248248"/>
            <a:ext cx="193740" cy="343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ZoneTexte 125"/>
          <p:cNvSpPr txBox="1"/>
          <p:nvPr/>
        </p:nvSpPr>
        <p:spPr>
          <a:xfrm>
            <a:off x="5535120" y="315317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 b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6442221" y="366323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d</a:t>
            </a:r>
          </a:p>
        </p:txBody>
      </p:sp>
      <p:cxnSp>
        <p:nvCxnSpPr>
          <p:cNvPr id="129" name="Connecteur droit 128"/>
          <p:cNvCxnSpPr/>
          <p:nvPr/>
        </p:nvCxnSpPr>
        <p:spPr bwMode="auto">
          <a:xfrm flipH="1">
            <a:off x="5947456" y="3486892"/>
            <a:ext cx="686485" cy="66476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Connecteur droit 130"/>
          <p:cNvCxnSpPr>
            <a:stCxn id="119" idx="7"/>
            <a:endCxn id="112" idx="3"/>
          </p:cNvCxnSpPr>
          <p:nvPr/>
        </p:nvCxnSpPr>
        <p:spPr bwMode="auto">
          <a:xfrm flipV="1">
            <a:off x="5035432" y="4742586"/>
            <a:ext cx="396558" cy="32794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 bwMode="auto">
          <a:xfrm>
            <a:off x="7104138" y="3626272"/>
            <a:ext cx="392692" cy="51874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7373173" y="3113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135" name="ZoneTexte 134"/>
          <p:cNvSpPr txBox="1"/>
          <p:nvPr/>
        </p:nvSpPr>
        <p:spPr>
          <a:xfrm>
            <a:off x="5172618" y="43694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e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4757047" y="5244884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 </a:t>
            </a:r>
            <a:r>
              <a:rPr lang="fr-FR" sz="1800" b="0" dirty="0" smtClean="0"/>
              <a:t>              g        k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7055322" y="480668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      l</a:t>
            </a:r>
          </a:p>
        </p:txBody>
      </p:sp>
      <p:sp>
        <p:nvSpPr>
          <p:cNvPr id="138" name="Ellipse 137"/>
          <p:cNvSpPr/>
          <p:nvPr/>
        </p:nvSpPr>
        <p:spPr bwMode="auto">
          <a:xfrm>
            <a:off x="5304829" y="1851465"/>
            <a:ext cx="2575983" cy="2219669"/>
          </a:xfrm>
          <a:prstGeom prst="ellipse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9" name="Ellipse 138"/>
          <p:cNvSpPr/>
          <p:nvPr/>
        </p:nvSpPr>
        <p:spPr bwMode="auto">
          <a:xfrm>
            <a:off x="5118664" y="4032490"/>
            <a:ext cx="1675262" cy="1743231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4327214" y="4809640"/>
            <a:ext cx="779654" cy="793358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6940290" y="4081777"/>
            <a:ext cx="1152990" cy="1110475"/>
          </a:xfrm>
          <a:prstGeom prst="ellips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2" name="Espace réservé du contenu 2"/>
          <p:cNvSpPr txBox="1">
            <a:spLocks/>
          </p:cNvSpPr>
          <p:nvPr/>
        </p:nvSpPr>
        <p:spPr bwMode="auto">
          <a:xfrm>
            <a:off x="560818" y="6026283"/>
            <a:ext cx="855202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2000" b="0" kern="0" dirty="0" smtClean="0"/>
              <a:t>2. </a:t>
            </a:r>
            <a:r>
              <a:rPr lang="fr-FR" sz="2000" b="0" kern="0" dirty="0" err="1" smtClean="0"/>
              <a:t>Each</a:t>
            </a:r>
            <a:r>
              <a:rPr lang="fr-FR" sz="2000" b="0" kern="0" dirty="0"/>
              <a:t> </a:t>
            </a:r>
            <a:r>
              <a:rPr lang="fr-FR" sz="2000" b="0" kern="0" dirty="0" smtClean="0"/>
              <a:t>« </a:t>
            </a:r>
            <a:r>
              <a:rPr lang="fr-FR" sz="2000" b="0" kern="0" dirty="0" err="1" smtClean="0"/>
              <a:t>solid</a:t>
            </a:r>
            <a:r>
              <a:rPr lang="fr-FR" sz="2000" b="0" kern="0" dirty="0" smtClean="0"/>
              <a:t> » </a:t>
            </a:r>
            <a:r>
              <a:rPr lang="fr-FR" sz="2000" b="0" kern="0" dirty="0" err="1" smtClean="0"/>
              <a:t>path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is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represented</a:t>
            </a:r>
            <a:r>
              <a:rPr lang="fr-FR" sz="2000" b="0" kern="0" dirty="0" smtClean="0"/>
              <a:t> as a (</a:t>
            </a:r>
            <a:r>
              <a:rPr lang="fr-FR" sz="2000" b="0" kern="0" dirty="0" err="1" smtClean="0"/>
              <a:t>particular</a:t>
            </a:r>
            <a:r>
              <a:rPr lang="fr-FR" sz="2000" b="0" kern="0" dirty="0" smtClean="0"/>
              <a:t>) </a:t>
            </a:r>
            <a:r>
              <a:rPr lang="fr-FR" sz="2000" b="0" kern="0" dirty="0" err="1" smtClean="0"/>
              <a:t>binary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tree</a:t>
            </a:r>
            <a:r>
              <a:rPr lang="fr-FR" b="0" kern="0" dirty="0" smtClean="0"/>
              <a:t>.</a:t>
            </a:r>
          </a:p>
        </p:txBody>
      </p:sp>
      <p:sp>
        <p:nvSpPr>
          <p:cNvPr id="143" name="ZoneTexte 142"/>
          <p:cNvSpPr txBox="1"/>
          <p:nvPr/>
        </p:nvSpPr>
        <p:spPr>
          <a:xfrm>
            <a:off x="4648615" y="521042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5966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103" grpId="0" animBg="1"/>
      <p:bldP spid="104" grpId="0" animBg="1"/>
      <p:bldP spid="105" grpId="0" animBg="1"/>
      <p:bldP spid="112" grpId="0" animBg="1"/>
      <p:bldP spid="113" grpId="0" animBg="1"/>
      <p:bldP spid="119" grpId="0" animBg="1"/>
      <p:bldP spid="120" grpId="0" animBg="1"/>
      <p:bldP spid="121" grpId="0" animBg="1"/>
      <p:bldP spid="122" grpId="0" animBg="1"/>
      <p:bldP spid="126" grpId="0"/>
      <p:bldP spid="127" grpId="0"/>
      <p:bldP spid="134" grpId="0"/>
      <p:bldP spid="135" grpId="0"/>
      <p:bldP spid="136" grpId="0"/>
      <p:bldP spid="137" grpId="0"/>
      <p:bldP spid="138" grpId="0" animBg="1"/>
      <p:bldP spid="139" grpId="0" animBg="1"/>
      <p:bldP spid="140" grpId="0" animBg="1"/>
      <p:bldP spid="141" grpId="0" animBg="1"/>
      <p:bldP spid="142" grpId="0"/>
      <p:bldP spid="1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necteur droit 43"/>
          <p:cNvCxnSpPr>
            <a:stCxn id="31" idx="3"/>
          </p:cNvCxnSpPr>
          <p:nvPr/>
        </p:nvCxnSpPr>
        <p:spPr bwMode="auto">
          <a:xfrm flipH="1">
            <a:off x="1817150" y="4257508"/>
            <a:ext cx="421517" cy="5043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 bwMode="auto">
          <a:xfrm>
            <a:off x="1848427" y="3526619"/>
            <a:ext cx="488715" cy="641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 bwMode="auto">
          <a:xfrm>
            <a:off x="3111491" y="3616894"/>
            <a:ext cx="425587" cy="4839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33" idx="5"/>
            <a:endCxn id="28" idx="5"/>
          </p:cNvCxnSpPr>
          <p:nvPr/>
        </p:nvCxnSpPr>
        <p:spPr bwMode="auto">
          <a:xfrm>
            <a:off x="2523638" y="2916359"/>
            <a:ext cx="598186" cy="7151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</a:t>
            </a:r>
            <a:r>
              <a:rPr lang="fr-FR" dirty="0" err="1" smtClean="0"/>
              <a:t>Ideas</a:t>
            </a:r>
            <a:endParaRPr lang="fr-FR" dirty="0"/>
          </a:p>
        </p:txBody>
      </p:sp>
      <p:cxnSp>
        <p:nvCxnSpPr>
          <p:cNvPr id="24" name="Connecteur droit 23"/>
          <p:cNvCxnSpPr/>
          <p:nvPr/>
        </p:nvCxnSpPr>
        <p:spPr bwMode="auto">
          <a:xfrm flipV="1">
            <a:off x="580327" y="2335774"/>
            <a:ext cx="2376264" cy="23816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4609452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2724042" y="532772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3458306" y="402634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2906705" y="341636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1702047" y="466230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2715474" y="4607143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201758" y="4042389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934449" y="212120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308519" y="2701240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673134" y="334451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1055529" y="399738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0" name="Connecteur droit 49"/>
          <p:cNvCxnSpPr>
            <a:stCxn id="30" idx="4"/>
            <a:endCxn id="26" idx="0"/>
          </p:cNvCxnSpPr>
          <p:nvPr/>
        </p:nvCxnSpPr>
        <p:spPr bwMode="auto">
          <a:xfrm>
            <a:off x="2841488" y="4859171"/>
            <a:ext cx="8568" cy="4685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 bwMode="auto">
          <a:xfrm>
            <a:off x="2390120" y="4223927"/>
            <a:ext cx="387702" cy="4387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77459" y="4415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805994" y="3754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3" name="ZoneTexte 62"/>
          <p:cNvSpPr txBox="1"/>
          <p:nvPr/>
        </p:nvSpPr>
        <p:spPr>
          <a:xfrm>
            <a:off x="3000066" y="44432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497410" y="3034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2141884" y="24166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699683" y="1818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67" name="ZoneTexte 66"/>
          <p:cNvSpPr txBox="1"/>
          <p:nvPr/>
        </p:nvSpPr>
        <p:spPr>
          <a:xfrm>
            <a:off x="2464916" y="36999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68" name="ZoneTexte 67"/>
          <p:cNvSpPr txBox="1"/>
          <p:nvPr/>
        </p:nvSpPr>
        <p:spPr>
          <a:xfrm>
            <a:off x="1326658" y="448983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69" name="ZoneTexte 68"/>
          <p:cNvSpPr txBox="1"/>
          <p:nvPr/>
        </p:nvSpPr>
        <p:spPr>
          <a:xfrm>
            <a:off x="3000066" y="52985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70" name="ZoneTexte 69"/>
          <p:cNvSpPr txBox="1"/>
          <p:nvPr/>
        </p:nvSpPr>
        <p:spPr>
          <a:xfrm>
            <a:off x="3128487" y="3156512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71" name="ZoneTexte 70"/>
          <p:cNvSpPr txBox="1"/>
          <p:nvPr/>
        </p:nvSpPr>
        <p:spPr>
          <a:xfrm>
            <a:off x="3710334" y="369195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m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500076" y="41469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2464916" y="2223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842184" y="2770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662140" y="27754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6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4242" y="34468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904010" y="489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3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723619" y="41326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9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604791" y="40647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1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065382" y="34394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8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192002" y="34057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643132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5982968" y="254077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6208344" y="295879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54320" y="2970936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7291809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526829" y="343061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6970344" y="342577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970344" y="251609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497816" y="202557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92" name="Connecteur droit 91"/>
          <p:cNvCxnSpPr/>
          <p:nvPr/>
        </p:nvCxnSpPr>
        <p:spPr bwMode="auto">
          <a:xfrm flipV="1">
            <a:off x="5799407" y="2146758"/>
            <a:ext cx="772566" cy="8621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 bwMode="auto">
          <a:xfrm>
            <a:off x="6694867" y="2194651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 bwMode="auto">
          <a:xfrm>
            <a:off x="6051629" y="2635243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9" idx="4"/>
            <a:endCxn id="87" idx="3"/>
          </p:cNvCxnSpPr>
          <p:nvPr/>
        </p:nvCxnSpPr>
        <p:spPr bwMode="auto">
          <a:xfrm flipH="1">
            <a:off x="6558465" y="2727198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 bwMode="auto">
          <a:xfrm>
            <a:off x="6890149" y="3148400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Ellipse 102"/>
          <p:cNvSpPr/>
          <p:nvPr/>
        </p:nvSpPr>
        <p:spPr bwMode="auto">
          <a:xfrm>
            <a:off x="5766944" y="499521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6106780" y="45917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332156" y="500980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5859156" y="4200713"/>
            <a:ext cx="618037" cy="9344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Ellipse 111"/>
          <p:cNvSpPr/>
          <p:nvPr/>
        </p:nvSpPr>
        <p:spPr bwMode="auto">
          <a:xfrm>
            <a:off x="5400354" y="456239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763968" y="41262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15" name="Connecteur droit 114"/>
          <p:cNvCxnSpPr/>
          <p:nvPr/>
        </p:nvCxnSpPr>
        <p:spPr bwMode="auto">
          <a:xfrm flipH="1">
            <a:off x="5472777" y="4138674"/>
            <a:ext cx="471626" cy="5416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04" idx="3"/>
            <a:endCxn id="103" idx="7"/>
          </p:cNvCxnSpPr>
          <p:nvPr/>
        </p:nvCxnSpPr>
        <p:spPr bwMode="auto">
          <a:xfrm flipH="1">
            <a:off x="5951332" y="4771984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 bwMode="auto">
          <a:xfrm>
            <a:off x="4851044" y="5039612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7099576" y="452813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7439412" y="412471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7664788" y="454272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23" name="Connecteur droit 122"/>
          <p:cNvCxnSpPr>
            <a:stCxn id="121" idx="3"/>
            <a:endCxn id="120" idx="7"/>
          </p:cNvCxnSpPr>
          <p:nvPr/>
        </p:nvCxnSpPr>
        <p:spPr bwMode="auto">
          <a:xfrm flipH="1">
            <a:off x="7283964" y="4304900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 bwMode="auto">
          <a:xfrm>
            <a:off x="7529626" y="4248248"/>
            <a:ext cx="193740" cy="343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ZoneTexte 125"/>
          <p:cNvSpPr txBox="1"/>
          <p:nvPr/>
        </p:nvSpPr>
        <p:spPr>
          <a:xfrm>
            <a:off x="5535120" y="315317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 b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6442221" y="366323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d</a:t>
            </a:r>
          </a:p>
        </p:txBody>
      </p:sp>
      <p:cxnSp>
        <p:nvCxnSpPr>
          <p:cNvPr id="131" name="Connecteur droit 130"/>
          <p:cNvCxnSpPr>
            <a:stCxn id="119" idx="7"/>
            <a:endCxn id="112" idx="3"/>
          </p:cNvCxnSpPr>
          <p:nvPr/>
        </p:nvCxnSpPr>
        <p:spPr bwMode="auto">
          <a:xfrm flipV="1">
            <a:off x="5035432" y="4742586"/>
            <a:ext cx="396558" cy="32794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 bwMode="auto">
          <a:xfrm>
            <a:off x="7104138" y="3626272"/>
            <a:ext cx="392692" cy="51874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7373173" y="3113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135" name="ZoneTexte 134"/>
          <p:cNvSpPr txBox="1"/>
          <p:nvPr/>
        </p:nvSpPr>
        <p:spPr>
          <a:xfrm>
            <a:off x="5172618" y="43694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e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4757047" y="5244884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 </a:t>
            </a:r>
            <a:r>
              <a:rPr lang="fr-FR" sz="1800" b="0" dirty="0" smtClean="0"/>
              <a:t>              g        k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7055322" y="480668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      l</a:t>
            </a:r>
          </a:p>
        </p:txBody>
      </p:sp>
      <p:sp>
        <p:nvSpPr>
          <p:cNvPr id="138" name="Ellipse 137"/>
          <p:cNvSpPr/>
          <p:nvPr/>
        </p:nvSpPr>
        <p:spPr bwMode="auto">
          <a:xfrm>
            <a:off x="5304829" y="1851465"/>
            <a:ext cx="2575983" cy="2219669"/>
          </a:xfrm>
          <a:prstGeom prst="ellipse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9" name="Ellipse 138"/>
          <p:cNvSpPr/>
          <p:nvPr/>
        </p:nvSpPr>
        <p:spPr bwMode="auto">
          <a:xfrm>
            <a:off x="5118664" y="4032490"/>
            <a:ext cx="1675262" cy="1743231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4327214" y="4809640"/>
            <a:ext cx="779654" cy="793358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6940290" y="4081777"/>
            <a:ext cx="1152990" cy="1110475"/>
          </a:xfrm>
          <a:prstGeom prst="ellips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4648615" y="521042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f</a:t>
            </a:r>
          </a:p>
        </p:txBody>
      </p:sp>
      <p:sp>
        <p:nvSpPr>
          <p:cNvPr id="4" name="Arc 3"/>
          <p:cNvSpPr/>
          <p:nvPr/>
        </p:nvSpPr>
        <p:spPr bwMode="auto">
          <a:xfrm>
            <a:off x="5764420" y="4225011"/>
            <a:ext cx="795450" cy="941521"/>
          </a:xfrm>
          <a:prstGeom prst="arc">
            <a:avLst>
              <a:gd name="adj1" fmla="val 15566854"/>
              <a:gd name="adj2" fmla="val 2159891"/>
            </a:avLst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 bwMode="auto">
          <a:xfrm flipV="1">
            <a:off x="5897913" y="3526261"/>
            <a:ext cx="567470" cy="56480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 bwMode="auto">
          <a:xfrm flipH="1">
            <a:off x="5947456" y="3486892"/>
            <a:ext cx="686485" cy="66476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Espace réservé du contenu 2"/>
          <p:cNvSpPr txBox="1">
            <a:spLocks/>
          </p:cNvSpPr>
          <p:nvPr/>
        </p:nvSpPr>
        <p:spPr bwMode="auto">
          <a:xfrm>
            <a:off x="457200" y="6026283"/>
            <a:ext cx="855202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2000" b="0" kern="0" dirty="0" err="1" smtClean="0"/>
              <a:t>Here</a:t>
            </a:r>
            <a:r>
              <a:rPr lang="fr-FR" sz="2000" b="0" kern="0" dirty="0" smtClean="0"/>
              <a:t>, the </a:t>
            </a:r>
            <a:r>
              <a:rPr lang="fr-FR" sz="2000" b="0" kern="0" dirty="0" err="1" smtClean="0"/>
              <a:t>path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from</a:t>
            </a:r>
            <a:r>
              <a:rPr lang="fr-FR" sz="2000" b="0" kern="0" dirty="0" smtClean="0"/>
              <a:t> k to the </a:t>
            </a:r>
            <a:r>
              <a:rPr lang="fr-FR" sz="2000" b="0" kern="0" dirty="0" err="1" smtClean="0"/>
              <a:t>root</a:t>
            </a:r>
            <a:r>
              <a:rPr lang="fr-FR" sz="2000" b="0" kern="0" dirty="0" smtClean="0"/>
              <a:t>.</a:t>
            </a:r>
            <a:endParaRPr lang="fr-FR" b="0" kern="0" dirty="0" smtClean="0"/>
          </a:p>
        </p:txBody>
      </p:sp>
      <p:sp>
        <p:nvSpPr>
          <p:cNvPr id="9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4994"/>
            <a:ext cx="8298528" cy="43204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3. Operations on </a:t>
            </a:r>
            <a:r>
              <a:rPr lang="fr-FR" sz="2000" dirty="0" err="1"/>
              <a:t>paths</a:t>
            </a:r>
            <a:r>
              <a:rPr lang="fr-FR" sz="2000" dirty="0"/>
              <a:t> </a:t>
            </a:r>
            <a:r>
              <a:rPr lang="fr-FR" sz="2000" dirty="0" err="1"/>
              <a:t>towards</a:t>
            </a:r>
            <a:r>
              <a:rPr lang="fr-FR" sz="2000" dirty="0"/>
              <a:t> the </a:t>
            </a:r>
            <a:r>
              <a:rPr lang="fr-FR" sz="2000" dirty="0" err="1"/>
              <a:t>root</a:t>
            </a:r>
            <a:r>
              <a:rPr lang="fr-FR" sz="2000" dirty="0"/>
              <a:t>: </a:t>
            </a:r>
            <a:r>
              <a:rPr lang="fr-FR" sz="2000" dirty="0" err="1"/>
              <a:t>turn</a:t>
            </a:r>
            <a:r>
              <a:rPr lang="fr-FR" sz="2000" dirty="0"/>
              <a:t> the </a:t>
            </a:r>
            <a:r>
              <a:rPr lang="fr-FR" sz="2000" dirty="0" err="1" smtClean="0"/>
              <a:t>concerned</a:t>
            </a:r>
            <a:r>
              <a:rPr lang="fr-FR" sz="2000" dirty="0" smtClean="0"/>
              <a:t> </a:t>
            </a:r>
            <a:r>
              <a:rPr lang="fr-FR" sz="2000" dirty="0" err="1" smtClean="0"/>
              <a:t>path</a:t>
            </a:r>
            <a:r>
              <a:rPr lang="fr-FR" sz="2000" dirty="0" smtClean="0"/>
              <a:t> </a:t>
            </a:r>
            <a:r>
              <a:rPr lang="fr-FR" sz="2000" dirty="0" err="1"/>
              <a:t>into</a:t>
            </a:r>
            <a:r>
              <a:rPr lang="fr-FR" sz="2000" dirty="0"/>
              <a:t> a </a:t>
            </a:r>
            <a:r>
              <a:rPr lang="fr-FR" sz="2000" dirty="0" err="1"/>
              <a:t>solid</a:t>
            </a:r>
            <a:r>
              <a:rPr lang="fr-FR" sz="2000" dirty="0"/>
              <a:t> </a:t>
            </a:r>
            <a:r>
              <a:rPr lang="fr-FR" sz="2000" dirty="0" err="1"/>
              <a:t>path</a:t>
            </a:r>
            <a:r>
              <a:rPr lang="fr-FR" sz="2000" dirty="0"/>
              <a:t>, and </a:t>
            </a:r>
            <a:r>
              <a:rPr lang="fr-FR" sz="2000" dirty="0" err="1"/>
              <a:t>perform</a:t>
            </a:r>
            <a:r>
              <a:rPr lang="fr-FR" sz="2000" dirty="0"/>
              <a:t> </a:t>
            </a:r>
            <a:r>
              <a:rPr lang="fr-FR" sz="2000" dirty="0" err="1"/>
              <a:t>operations</a:t>
            </a:r>
            <a:r>
              <a:rPr lang="fr-FR" sz="2000" dirty="0"/>
              <a:t> on </a:t>
            </a:r>
            <a:r>
              <a:rPr lang="fr-FR" sz="2000" dirty="0" err="1"/>
              <a:t>its</a:t>
            </a:r>
            <a:r>
              <a:rPr lang="fr-FR" sz="2000" dirty="0"/>
              <a:t> </a:t>
            </a:r>
            <a:r>
              <a:rPr lang="fr-FR" sz="2000" dirty="0" err="1"/>
              <a:t>binary</a:t>
            </a:r>
            <a:r>
              <a:rPr lang="fr-FR" sz="2000" dirty="0"/>
              <a:t> </a:t>
            </a:r>
            <a:r>
              <a:rPr lang="fr-FR" sz="2000" dirty="0" err="1"/>
              <a:t>tree</a:t>
            </a:r>
            <a:r>
              <a:rPr lang="fr-FR" sz="2000" dirty="0"/>
              <a:t> </a:t>
            </a:r>
          </a:p>
          <a:p>
            <a:pPr marL="0" indent="0"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93352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103" grpId="0" animBg="1"/>
      <p:bldP spid="104" grpId="0" animBg="1"/>
      <p:bldP spid="105" grpId="0" animBg="1"/>
      <p:bldP spid="112" grpId="0" animBg="1"/>
      <p:bldP spid="113" grpId="0" animBg="1"/>
      <p:bldP spid="119" grpId="0" animBg="1"/>
      <p:bldP spid="120" grpId="0" animBg="1"/>
      <p:bldP spid="121" grpId="0" animBg="1"/>
      <p:bldP spid="122" grpId="0" animBg="1"/>
      <p:bldP spid="126" grpId="0"/>
      <p:bldP spid="127" grpId="0"/>
      <p:bldP spid="134" grpId="0"/>
      <p:bldP spid="135" grpId="0"/>
      <p:bldP spid="136" grpId="0"/>
      <p:bldP spid="137" grpId="0"/>
      <p:bldP spid="138" grpId="0" animBg="1"/>
      <p:bldP spid="139" grpId="0" animBg="1"/>
      <p:bldP spid="140" grpId="0" animBg="1"/>
      <p:bldP spid="141" grpId="0" animBg="1"/>
      <p:bldP spid="143" grpId="0"/>
      <p:bldP spid="4" grpId="0" animBg="1"/>
      <p:bldP spid="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necteur droit 43"/>
          <p:cNvCxnSpPr>
            <a:stCxn id="31" idx="3"/>
          </p:cNvCxnSpPr>
          <p:nvPr/>
        </p:nvCxnSpPr>
        <p:spPr bwMode="auto">
          <a:xfrm flipH="1">
            <a:off x="1817150" y="4257508"/>
            <a:ext cx="421517" cy="5043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 bwMode="auto">
          <a:xfrm>
            <a:off x="1848427" y="3526619"/>
            <a:ext cx="488715" cy="641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 bwMode="auto">
          <a:xfrm>
            <a:off x="3111491" y="3616894"/>
            <a:ext cx="425587" cy="4839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33" idx="5"/>
            <a:endCxn id="28" idx="5"/>
          </p:cNvCxnSpPr>
          <p:nvPr/>
        </p:nvCxnSpPr>
        <p:spPr bwMode="auto">
          <a:xfrm>
            <a:off x="2523638" y="2916359"/>
            <a:ext cx="598186" cy="7151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4994"/>
            <a:ext cx="8298528" cy="43204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3. Operations on </a:t>
            </a:r>
            <a:r>
              <a:rPr lang="fr-FR" sz="2000" dirty="0" err="1"/>
              <a:t>paths</a:t>
            </a:r>
            <a:r>
              <a:rPr lang="fr-FR" sz="2000" dirty="0"/>
              <a:t> </a:t>
            </a:r>
            <a:r>
              <a:rPr lang="fr-FR" sz="2000" dirty="0" err="1"/>
              <a:t>towards</a:t>
            </a:r>
            <a:r>
              <a:rPr lang="fr-FR" sz="2000" dirty="0"/>
              <a:t> the </a:t>
            </a:r>
            <a:r>
              <a:rPr lang="fr-FR" sz="2000" dirty="0" err="1"/>
              <a:t>root</a:t>
            </a:r>
            <a:r>
              <a:rPr lang="fr-FR" sz="2000" dirty="0"/>
              <a:t>: </a:t>
            </a:r>
            <a:r>
              <a:rPr lang="fr-FR" sz="2000" dirty="0" err="1"/>
              <a:t>turn</a:t>
            </a:r>
            <a:r>
              <a:rPr lang="fr-FR" sz="2000" dirty="0"/>
              <a:t> the </a:t>
            </a:r>
            <a:r>
              <a:rPr lang="fr-FR" sz="2000" dirty="0" err="1" smtClean="0"/>
              <a:t>concerned</a:t>
            </a:r>
            <a:r>
              <a:rPr lang="fr-FR" sz="2000" dirty="0" smtClean="0"/>
              <a:t> </a:t>
            </a:r>
            <a:r>
              <a:rPr lang="fr-FR" sz="2000" dirty="0" err="1" smtClean="0"/>
              <a:t>path</a:t>
            </a:r>
            <a:r>
              <a:rPr lang="fr-FR" sz="2000" dirty="0" smtClean="0"/>
              <a:t> </a:t>
            </a:r>
            <a:r>
              <a:rPr lang="fr-FR" sz="2000" dirty="0" err="1"/>
              <a:t>into</a:t>
            </a:r>
            <a:r>
              <a:rPr lang="fr-FR" sz="2000" dirty="0"/>
              <a:t> a </a:t>
            </a:r>
            <a:r>
              <a:rPr lang="fr-FR" sz="2000" dirty="0" err="1"/>
              <a:t>solid</a:t>
            </a:r>
            <a:r>
              <a:rPr lang="fr-FR" sz="2000" dirty="0"/>
              <a:t> </a:t>
            </a:r>
            <a:r>
              <a:rPr lang="fr-FR" sz="2000" dirty="0" err="1"/>
              <a:t>path</a:t>
            </a:r>
            <a:r>
              <a:rPr lang="fr-FR" sz="2000" dirty="0"/>
              <a:t>, and </a:t>
            </a:r>
            <a:r>
              <a:rPr lang="fr-FR" sz="2000" dirty="0" err="1"/>
              <a:t>perform</a:t>
            </a:r>
            <a:r>
              <a:rPr lang="fr-FR" sz="2000" dirty="0"/>
              <a:t> </a:t>
            </a:r>
            <a:r>
              <a:rPr lang="fr-FR" sz="2000" dirty="0" err="1"/>
              <a:t>operations</a:t>
            </a:r>
            <a:r>
              <a:rPr lang="fr-FR" sz="2000" dirty="0"/>
              <a:t> on </a:t>
            </a:r>
            <a:r>
              <a:rPr lang="fr-FR" sz="2000" dirty="0" err="1"/>
              <a:t>its</a:t>
            </a:r>
            <a:r>
              <a:rPr lang="fr-FR" sz="2000" dirty="0"/>
              <a:t> </a:t>
            </a:r>
            <a:r>
              <a:rPr lang="fr-FR" sz="2000" dirty="0" err="1"/>
              <a:t>binary</a:t>
            </a:r>
            <a:r>
              <a:rPr lang="fr-FR" sz="2000" dirty="0"/>
              <a:t> </a:t>
            </a:r>
            <a:r>
              <a:rPr lang="fr-FR" sz="2000" dirty="0" err="1"/>
              <a:t>tree</a:t>
            </a:r>
            <a:r>
              <a:rPr lang="fr-FR" sz="2000" dirty="0"/>
              <a:t> </a:t>
            </a:r>
          </a:p>
          <a:p>
            <a:pPr marL="0" indent="0">
              <a:buNone/>
            </a:pPr>
            <a:endParaRPr lang="fr-FR" sz="200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</a:t>
            </a:r>
            <a:r>
              <a:rPr lang="fr-FR" dirty="0" err="1" smtClean="0"/>
              <a:t>Ideas</a:t>
            </a:r>
            <a:endParaRPr lang="fr-FR" dirty="0"/>
          </a:p>
        </p:txBody>
      </p:sp>
      <p:cxnSp>
        <p:nvCxnSpPr>
          <p:cNvPr id="24" name="Connecteur droit 23"/>
          <p:cNvCxnSpPr/>
          <p:nvPr/>
        </p:nvCxnSpPr>
        <p:spPr bwMode="auto">
          <a:xfrm flipV="1">
            <a:off x="580327" y="2335774"/>
            <a:ext cx="2376264" cy="23816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4609452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2724042" y="532772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3458306" y="402634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2906705" y="341636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1702047" y="466230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2715474" y="4607143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201758" y="4042389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934449" y="212120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308519" y="2701240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673134" y="334451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1055529" y="399738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0" name="Connecteur droit 49"/>
          <p:cNvCxnSpPr>
            <a:stCxn id="30" idx="4"/>
            <a:endCxn id="26" idx="0"/>
          </p:cNvCxnSpPr>
          <p:nvPr/>
        </p:nvCxnSpPr>
        <p:spPr bwMode="auto">
          <a:xfrm>
            <a:off x="2841488" y="4859171"/>
            <a:ext cx="8568" cy="4685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 bwMode="auto">
          <a:xfrm>
            <a:off x="2390120" y="4223927"/>
            <a:ext cx="387702" cy="4387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77459" y="4415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805994" y="3754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3" name="ZoneTexte 62"/>
          <p:cNvSpPr txBox="1"/>
          <p:nvPr/>
        </p:nvSpPr>
        <p:spPr>
          <a:xfrm>
            <a:off x="3000066" y="44432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497410" y="3034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2141884" y="24166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699683" y="1818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67" name="ZoneTexte 66"/>
          <p:cNvSpPr txBox="1"/>
          <p:nvPr/>
        </p:nvSpPr>
        <p:spPr>
          <a:xfrm>
            <a:off x="2464916" y="36999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68" name="ZoneTexte 67"/>
          <p:cNvSpPr txBox="1"/>
          <p:nvPr/>
        </p:nvSpPr>
        <p:spPr>
          <a:xfrm>
            <a:off x="1326658" y="448983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69" name="ZoneTexte 68"/>
          <p:cNvSpPr txBox="1"/>
          <p:nvPr/>
        </p:nvSpPr>
        <p:spPr>
          <a:xfrm>
            <a:off x="3000066" y="52985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70" name="ZoneTexte 69"/>
          <p:cNvSpPr txBox="1"/>
          <p:nvPr/>
        </p:nvSpPr>
        <p:spPr>
          <a:xfrm>
            <a:off x="3128487" y="3156512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71" name="ZoneTexte 70"/>
          <p:cNvSpPr txBox="1"/>
          <p:nvPr/>
        </p:nvSpPr>
        <p:spPr>
          <a:xfrm>
            <a:off x="3710334" y="369195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m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500076" y="41469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2464916" y="2223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842184" y="2770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662140" y="27754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6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4242" y="34468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904010" y="489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3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723619" y="41326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9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604791" y="40647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1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065382" y="34394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8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192002" y="34057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643132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5982968" y="254077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6208344" y="295879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54320" y="2970936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7291809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526829" y="343061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6970344" y="342577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970344" y="251609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497816" y="202557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92" name="Connecteur droit 91"/>
          <p:cNvCxnSpPr>
            <a:stCxn id="83" idx="3"/>
          </p:cNvCxnSpPr>
          <p:nvPr/>
        </p:nvCxnSpPr>
        <p:spPr bwMode="auto">
          <a:xfrm flipV="1">
            <a:off x="6014604" y="2146759"/>
            <a:ext cx="557369" cy="5742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 bwMode="auto">
          <a:xfrm>
            <a:off x="6694867" y="2194651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 bwMode="auto">
          <a:xfrm>
            <a:off x="6051629" y="2635243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9" idx="4"/>
            <a:endCxn id="87" idx="3"/>
          </p:cNvCxnSpPr>
          <p:nvPr/>
        </p:nvCxnSpPr>
        <p:spPr bwMode="auto">
          <a:xfrm flipH="1">
            <a:off x="6558465" y="2727198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 bwMode="auto">
          <a:xfrm>
            <a:off x="6890149" y="3148400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Ellipse 102"/>
          <p:cNvSpPr/>
          <p:nvPr/>
        </p:nvSpPr>
        <p:spPr bwMode="auto">
          <a:xfrm>
            <a:off x="5766944" y="499521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6106780" y="45917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332156" y="500980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5859156" y="4200713"/>
            <a:ext cx="618037" cy="9344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Ellipse 111"/>
          <p:cNvSpPr/>
          <p:nvPr/>
        </p:nvSpPr>
        <p:spPr bwMode="auto">
          <a:xfrm>
            <a:off x="5400354" y="4562397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763968" y="412629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15" name="Connecteur droit 114"/>
          <p:cNvCxnSpPr/>
          <p:nvPr/>
        </p:nvCxnSpPr>
        <p:spPr bwMode="auto">
          <a:xfrm flipH="1">
            <a:off x="5472777" y="4138674"/>
            <a:ext cx="471626" cy="5416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04" idx="3"/>
            <a:endCxn id="103" idx="7"/>
          </p:cNvCxnSpPr>
          <p:nvPr/>
        </p:nvCxnSpPr>
        <p:spPr bwMode="auto">
          <a:xfrm flipH="1">
            <a:off x="5951332" y="4771984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 bwMode="auto">
          <a:xfrm>
            <a:off x="4851044" y="5039612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7099576" y="452813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7439412" y="412471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7664788" y="454272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23" name="Connecteur droit 122"/>
          <p:cNvCxnSpPr>
            <a:stCxn id="121" idx="3"/>
            <a:endCxn id="120" idx="7"/>
          </p:cNvCxnSpPr>
          <p:nvPr/>
        </p:nvCxnSpPr>
        <p:spPr bwMode="auto">
          <a:xfrm flipH="1">
            <a:off x="7283964" y="4304900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 bwMode="auto">
          <a:xfrm>
            <a:off x="7529626" y="4248248"/>
            <a:ext cx="193740" cy="343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ZoneTexte 125"/>
          <p:cNvSpPr txBox="1"/>
          <p:nvPr/>
        </p:nvSpPr>
        <p:spPr>
          <a:xfrm>
            <a:off x="5535120" y="315317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 b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6442221" y="366323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d</a:t>
            </a:r>
          </a:p>
        </p:txBody>
      </p:sp>
      <p:cxnSp>
        <p:nvCxnSpPr>
          <p:cNvPr id="131" name="Connecteur droit 130"/>
          <p:cNvCxnSpPr>
            <a:stCxn id="119" idx="7"/>
            <a:endCxn id="112" idx="3"/>
          </p:cNvCxnSpPr>
          <p:nvPr/>
        </p:nvCxnSpPr>
        <p:spPr bwMode="auto">
          <a:xfrm flipV="1">
            <a:off x="5035432" y="4742586"/>
            <a:ext cx="396558" cy="32794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 bwMode="auto">
          <a:xfrm>
            <a:off x="7104138" y="3626272"/>
            <a:ext cx="392692" cy="51874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7373173" y="3113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135" name="ZoneTexte 134"/>
          <p:cNvSpPr txBox="1"/>
          <p:nvPr/>
        </p:nvSpPr>
        <p:spPr>
          <a:xfrm>
            <a:off x="5172618" y="43694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e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4757047" y="5244884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 </a:t>
            </a:r>
            <a:r>
              <a:rPr lang="fr-FR" sz="1800" b="0" dirty="0" smtClean="0"/>
              <a:t>              g        k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7055322" y="480668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      l</a:t>
            </a:r>
          </a:p>
        </p:txBody>
      </p:sp>
      <p:sp>
        <p:nvSpPr>
          <p:cNvPr id="138" name="Ellipse 137"/>
          <p:cNvSpPr/>
          <p:nvPr/>
        </p:nvSpPr>
        <p:spPr bwMode="auto">
          <a:xfrm>
            <a:off x="5304829" y="1851465"/>
            <a:ext cx="2575983" cy="2219669"/>
          </a:xfrm>
          <a:prstGeom prst="ellipse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9" name="Ellipse 138"/>
          <p:cNvSpPr/>
          <p:nvPr/>
        </p:nvSpPr>
        <p:spPr bwMode="auto">
          <a:xfrm>
            <a:off x="5118664" y="4032490"/>
            <a:ext cx="1675262" cy="1743231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4327214" y="4809640"/>
            <a:ext cx="779654" cy="793358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6940290" y="4081777"/>
            <a:ext cx="1152990" cy="1110475"/>
          </a:xfrm>
          <a:prstGeom prst="ellips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2" name="Espace réservé du contenu 2"/>
          <p:cNvSpPr txBox="1">
            <a:spLocks/>
          </p:cNvSpPr>
          <p:nvPr/>
        </p:nvSpPr>
        <p:spPr bwMode="auto">
          <a:xfrm>
            <a:off x="457200" y="6026283"/>
            <a:ext cx="855202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2000" b="0" kern="0" dirty="0" err="1" smtClean="0"/>
              <a:t>Here</a:t>
            </a:r>
            <a:r>
              <a:rPr lang="fr-FR" sz="2000" b="0" kern="0" dirty="0" smtClean="0"/>
              <a:t>, the </a:t>
            </a:r>
            <a:r>
              <a:rPr lang="fr-FR" sz="2000" b="0" kern="0" dirty="0" err="1" smtClean="0"/>
              <a:t>path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from</a:t>
            </a:r>
            <a:r>
              <a:rPr lang="fr-FR" sz="2000" b="0" kern="0" dirty="0" smtClean="0"/>
              <a:t> k to the </a:t>
            </a:r>
            <a:r>
              <a:rPr lang="fr-FR" sz="2000" b="0" kern="0" dirty="0" err="1" smtClean="0"/>
              <a:t>root</a:t>
            </a:r>
            <a:r>
              <a:rPr lang="fr-FR" sz="2000" b="0" kern="0" dirty="0" smtClean="0"/>
              <a:t>.</a:t>
            </a:r>
            <a:endParaRPr lang="fr-FR" b="0" kern="0" dirty="0" smtClean="0"/>
          </a:p>
        </p:txBody>
      </p:sp>
      <p:sp>
        <p:nvSpPr>
          <p:cNvPr id="143" name="ZoneTexte 142"/>
          <p:cNvSpPr txBox="1"/>
          <p:nvPr/>
        </p:nvSpPr>
        <p:spPr>
          <a:xfrm>
            <a:off x="4648615" y="521042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f</a:t>
            </a:r>
          </a:p>
        </p:txBody>
      </p:sp>
      <p:sp>
        <p:nvSpPr>
          <p:cNvPr id="4" name="Arc 3"/>
          <p:cNvSpPr/>
          <p:nvPr/>
        </p:nvSpPr>
        <p:spPr bwMode="auto">
          <a:xfrm>
            <a:off x="5764420" y="4225011"/>
            <a:ext cx="795450" cy="941521"/>
          </a:xfrm>
          <a:prstGeom prst="arc">
            <a:avLst>
              <a:gd name="adj1" fmla="val 15566854"/>
              <a:gd name="adj2" fmla="val 2159891"/>
            </a:avLst>
          </a:prstGeom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 bwMode="auto">
          <a:xfrm flipV="1">
            <a:off x="5897913" y="3526261"/>
            <a:ext cx="567470" cy="56480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 bwMode="auto">
          <a:xfrm rot="11851274">
            <a:off x="6530383" y="1321154"/>
            <a:ext cx="1055775" cy="2277042"/>
          </a:xfrm>
          <a:prstGeom prst="arc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9" name="Connecteur droit 128"/>
          <p:cNvCxnSpPr/>
          <p:nvPr/>
        </p:nvCxnSpPr>
        <p:spPr bwMode="auto">
          <a:xfrm flipH="1">
            <a:off x="5947456" y="3486892"/>
            <a:ext cx="686485" cy="66476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 bwMode="auto">
          <a:xfrm>
            <a:off x="6208344" y="2223385"/>
            <a:ext cx="145037" cy="31739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 bwMode="auto">
          <a:xfrm>
            <a:off x="6096531" y="2416646"/>
            <a:ext cx="32783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 bwMode="auto">
          <a:xfrm flipH="1" flipV="1">
            <a:off x="4636790" y="1818870"/>
            <a:ext cx="2609029" cy="2364762"/>
          </a:xfrm>
          <a:prstGeom prst="arc">
            <a:avLst>
              <a:gd name="adj1" fmla="val 16200000"/>
              <a:gd name="adj2" fmla="val 7110144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 bwMode="auto">
          <a:xfrm flipV="1">
            <a:off x="5691996" y="2591763"/>
            <a:ext cx="447848" cy="5089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 bwMode="auto">
          <a:xfrm>
            <a:off x="6115847" y="3687242"/>
            <a:ext cx="145037" cy="31739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 bwMode="auto">
          <a:xfrm>
            <a:off x="6004034" y="3880503"/>
            <a:ext cx="32783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32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Espace réservé du contenu 2"/>
          <p:cNvSpPr txBox="1">
            <a:spLocks/>
          </p:cNvSpPr>
          <p:nvPr/>
        </p:nvSpPr>
        <p:spPr bwMode="auto">
          <a:xfrm>
            <a:off x="457200" y="6026283"/>
            <a:ext cx="855202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2000" b="0" kern="0" dirty="0" err="1" smtClean="0"/>
              <a:t>Here</a:t>
            </a:r>
            <a:r>
              <a:rPr lang="fr-FR" sz="2000" b="0" kern="0" dirty="0" smtClean="0"/>
              <a:t>, the </a:t>
            </a:r>
            <a:r>
              <a:rPr lang="fr-FR" sz="2000" b="0" kern="0" dirty="0" err="1" smtClean="0"/>
              <a:t>path</a:t>
            </a:r>
            <a:r>
              <a:rPr lang="fr-FR" sz="2000" b="0" kern="0" dirty="0" smtClean="0"/>
              <a:t> </a:t>
            </a:r>
            <a:r>
              <a:rPr lang="fr-FR" sz="2000" b="0" kern="0" dirty="0" err="1" smtClean="0"/>
              <a:t>from</a:t>
            </a:r>
            <a:r>
              <a:rPr lang="fr-FR" sz="2000" b="0" kern="0" dirty="0" smtClean="0"/>
              <a:t> k to the </a:t>
            </a:r>
            <a:r>
              <a:rPr lang="fr-FR" sz="2000" b="0" kern="0" dirty="0" err="1" smtClean="0"/>
              <a:t>root</a:t>
            </a:r>
            <a:r>
              <a:rPr lang="fr-FR" sz="2000" b="0" kern="0" dirty="0" smtClean="0"/>
              <a:t>.</a:t>
            </a:r>
            <a:endParaRPr lang="fr-FR" b="0" kern="0" dirty="0" smtClean="0"/>
          </a:p>
        </p:txBody>
      </p:sp>
      <p:cxnSp>
        <p:nvCxnSpPr>
          <p:cNvPr id="22" name="Connecteur droit 21"/>
          <p:cNvCxnSpPr>
            <a:stCxn id="25" idx="3"/>
            <a:endCxn id="35" idx="3"/>
          </p:cNvCxnSpPr>
          <p:nvPr/>
        </p:nvCxnSpPr>
        <p:spPr bwMode="auto">
          <a:xfrm flipV="1">
            <a:off x="509224" y="4212503"/>
            <a:ext cx="583214" cy="6120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31" idx="3"/>
          </p:cNvCxnSpPr>
          <p:nvPr/>
        </p:nvCxnSpPr>
        <p:spPr bwMode="auto">
          <a:xfrm flipH="1">
            <a:off x="1817150" y="4257508"/>
            <a:ext cx="421517" cy="5043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 bwMode="auto">
          <a:xfrm>
            <a:off x="1848427" y="3526619"/>
            <a:ext cx="488715" cy="641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 bwMode="auto">
          <a:xfrm>
            <a:off x="3111491" y="3616894"/>
            <a:ext cx="425587" cy="4839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33" idx="5"/>
            <a:endCxn id="28" idx="5"/>
          </p:cNvCxnSpPr>
          <p:nvPr/>
        </p:nvCxnSpPr>
        <p:spPr bwMode="auto">
          <a:xfrm>
            <a:off x="2523638" y="2916359"/>
            <a:ext cx="598186" cy="7151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 </a:t>
            </a:r>
            <a:r>
              <a:rPr lang="fr-FR" dirty="0" err="1" smtClean="0"/>
              <a:t>Ideas</a:t>
            </a:r>
            <a:endParaRPr lang="fr-FR" dirty="0"/>
          </a:p>
        </p:txBody>
      </p:sp>
      <p:cxnSp>
        <p:nvCxnSpPr>
          <p:cNvPr id="24" name="Connecteur droit 23"/>
          <p:cNvCxnSpPr>
            <a:stCxn id="34" idx="3"/>
          </p:cNvCxnSpPr>
          <p:nvPr/>
        </p:nvCxnSpPr>
        <p:spPr bwMode="auto">
          <a:xfrm flipV="1">
            <a:off x="1710043" y="2335774"/>
            <a:ext cx="1246548" cy="12238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4609452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2724042" y="532772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3458306" y="402634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2906705" y="341636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1702047" y="466230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2715474" y="4607143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201758" y="4042389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934449" y="212120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308519" y="2701240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673134" y="334451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1055529" y="399738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0" name="Connecteur droit 49"/>
          <p:cNvCxnSpPr>
            <a:stCxn id="30" idx="4"/>
            <a:endCxn id="26" idx="0"/>
          </p:cNvCxnSpPr>
          <p:nvPr/>
        </p:nvCxnSpPr>
        <p:spPr bwMode="auto">
          <a:xfrm>
            <a:off x="2841488" y="4859171"/>
            <a:ext cx="8568" cy="4685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 bwMode="auto">
          <a:xfrm>
            <a:off x="2390120" y="4223927"/>
            <a:ext cx="387702" cy="4387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77459" y="4415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805994" y="3754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3" name="ZoneTexte 62"/>
          <p:cNvSpPr txBox="1"/>
          <p:nvPr/>
        </p:nvSpPr>
        <p:spPr>
          <a:xfrm>
            <a:off x="3000066" y="44432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497410" y="3034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2141884" y="24166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699683" y="1818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67" name="ZoneTexte 66"/>
          <p:cNvSpPr txBox="1"/>
          <p:nvPr/>
        </p:nvSpPr>
        <p:spPr>
          <a:xfrm>
            <a:off x="2464916" y="36999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68" name="ZoneTexte 67"/>
          <p:cNvSpPr txBox="1"/>
          <p:nvPr/>
        </p:nvSpPr>
        <p:spPr>
          <a:xfrm>
            <a:off x="1326658" y="448983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69" name="ZoneTexte 68"/>
          <p:cNvSpPr txBox="1"/>
          <p:nvPr/>
        </p:nvSpPr>
        <p:spPr>
          <a:xfrm>
            <a:off x="3000066" y="52985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70" name="ZoneTexte 69"/>
          <p:cNvSpPr txBox="1"/>
          <p:nvPr/>
        </p:nvSpPr>
        <p:spPr>
          <a:xfrm>
            <a:off x="3128487" y="3156512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71" name="ZoneTexte 70"/>
          <p:cNvSpPr txBox="1"/>
          <p:nvPr/>
        </p:nvSpPr>
        <p:spPr>
          <a:xfrm>
            <a:off x="3710334" y="369195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m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500076" y="41469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2464916" y="2223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842184" y="2770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662140" y="27754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6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3324242" y="34468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904010" y="489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3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723619" y="41326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9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604791" y="40647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1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065382" y="34394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8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192002" y="34057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5653407" y="454294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5993243" y="413952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6218619" y="455753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54320" y="2970936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7291809" y="294419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6526829" y="343061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6970344" y="342577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6970344" y="251609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6497816" y="202557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95" name="Connecteur droit 94"/>
          <p:cNvCxnSpPr/>
          <p:nvPr/>
        </p:nvCxnSpPr>
        <p:spPr bwMode="auto">
          <a:xfrm>
            <a:off x="6694867" y="2194651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 bwMode="auto">
          <a:xfrm>
            <a:off x="6061904" y="4233985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9" idx="4"/>
            <a:endCxn id="87" idx="3"/>
          </p:cNvCxnSpPr>
          <p:nvPr/>
        </p:nvCxnSpPr>
        <p:spPr bwMode="auto">
          <a:xfrm flipH="1">
            <a:off x="6558465" y="2727198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 bwMode="auto">
          <a:xfrm>
            <a:off x="6890149" y="3148400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Ellipse 102"/>
          <p:cNvSpPr/>
          <p:nvPr/>
        </p:nvSpPr>
        <p:spPr bwMode="auto">
          <a:xfrm>
            <a:off x="5558261" y="340133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5898097" y="299791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123473" y="3415930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5650473" y="2606836"/>
            <a:ext cx="618037" cy="9344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Ellipse 111"/>
          <p:cNvSpPr/>
          <p:nvPr/>
        </p:nvSpPr>
        <p:spPr bwMode="auto">
          <a:xfrm>
            <a:off x="5191671" y="2968520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5555285" y="253241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15" name="Connecteur droit 114"/>
          <p:cNvCxnSpPr/>
          <p:nvPr/>
        </p:nvCxnSpPr>
        <p:spPr bwMode="auto">
          <a:xfrm flipH="1">
            <a:off x="5264094" y="2544797"/>
            <a:ext cx="471626" cy="5416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104" idx="3"/>
            <a:endCxn id="103" idx="7"/>
          </p:cNvCxnSpPr>
          <p:nvPr/>
        </p:nvCxnSpPr>
        <p:spPr bwMode="auto">
          <a:xfrm flipH="1">
            <a:off x="5742649" y="3178107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 bwMode="auto">
          <a:xfrm>
            <a:off x="4642361" y="344573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7099576" y="452813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7439412" y="412471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7664788" y="454272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23" name="Connecteur droit 122"/>
          <p:cNvCxnSpPr>
            <a:stCxn id="121" idx="3"/>
            <a:endCxn id="120" idx="7"/>
          </p:cNvCxnSpPr>
          <p:nvPr/>
        </p:nvCxnSpPr>
        <p:spPr bwMode="auto">
          <a:xfrm flipH="1">
            <a:off x="7283964" y="4304900"/>
            <a:ext cx="187084" cy="254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 bwMode="auto">
          <a:xfrm>
            <a:off x="7529626" y="4248248"/>
            <a:ext cx="193740" cy="343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ZoneTexte 125"/>
          <p:cNvSpPr txBox="1"/>
          <p:nvPr/>
        </p:nvSpPr>
        <p:spPr>
          <a:xfrm>
            <a:off x="5559245" y="476068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 b</a:t>
            </a:r>
          </a:p>
        </p:txBody>
      </p:sp>
      <p:sp>
        <p:nvSpPr>
          <p:cNvPr id="127" name="ZoneTexte 126"/>
          <p:cNvSpPr txBox="1"/>
          <p:nvPr/>
        </p:nvSpPr>
        <p:spPr>
          <a:xfrm>
            <a:off x="6442221" y="366323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d</a:t>
            </a:r>
          </a:p>
        </p:txBody>
      </p:sp>
      <p:cxnSp>
        <p:nvCxnSpPr>
          <p:cNvPr id="131" name="Connecteur droit 130"/>
          <p:cNvCxnSpPr>
            <a:stCxn id="119" idx="7"/>
            <a:endCxn id="112" idx="3"/>
          </p:cNvCxnSpPr>
          <p:nvPr/>
        </p:nvCxnSpPr>
        <p:spPr bwMode="auto">
          <a:xfrm flipV="1">
            <a:off x="4826749" y="3148709"/>
            <a:ext cx="396558" cy="327941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 bwMode="auto">
          <a:xfrm>
            <a:off x="7104138" y="3626272"/>
            <a:ext cx="392692" cy="51874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7373173" y="31139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135" name="ZoneTexte 134"/>
          <p:cNvSpPr txBox="1"/>
          <p:nvPr/>
        </p:nvSpPr>
        <p:spPr>
          <a:xfrm>
            <a:off x="4963935" y="27755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e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4549129" y="3577343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 </a:t>
            </a:r>
            <a:r>
              <a:rPr lang="fr-FR" sz="1800" b="0" dirty="0" smtClean="0"/>
              <a:t>                g     k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7055322" y="480668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      l</a:t>
            </a:r>
          </a:p>
        </p:txBody>
      </p:sp>
      <p:sp>
        <p:nvSpPr>
          <p:cNvPr id="138" name="Ellipse 137"/>
          <p:cNvSpPr/>
          <p:nvPr/>
        </p:nvSpPr>
        <p:spPr bwMode="auto">
          <a:xfrm>
            <a:off x="5007382" y="1866156"/>
            <a:ext cx="2873429" cy="2219669"/>
          </a:xfrm>
          <a:prstGeom prst="ellipse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0" name="Ellipse 139"/>
          <p:cNvSpPr/>
          <p:nvPr/>
        </p:nvSpPr>
        <p:spPr bwMode="auto">
          <a:xfrm>
            <a:off x="4118531" y="3215763"/>
            <a:ext cx="779654" cy="793358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1" name="Ellipse 140"/>
          <p:cNvSpPr/>
          <p:nvPr/>
        </p:nvSpPr>
        <p:spPr bwMode="auto">
          <a:xfrm>
            <a:off x="6940290" y="4081777"/>
            <a:ext cx="1152990" cy="1110475"/>
          </a:xfrm>
          <a:prstGeom prst="ellips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4439932" y="3616543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f</a:t>
            </a:r>
          </a:p>
        </p:txBody>
      </p:sp>
      <p:cxnSp>
        <p:nvCxnSpPr>
          <p:cNvPr id="16" name="Connecteur droit 15"/>
          <p:cNvCxnSpPr/>
          <p:nvPr/>
        </p:nvCxnSpPr>
        <p:spPr bwMode="auto">
          <a:xfrm flipV="1">
            <a:off x="5702271" y="4190505"/>
            <a:ext cx="447848" cy="5089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 flipV="1">
            <a:off x="5689462" y="2082204"/>
            <a:ext cx="974167" cy="58148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endCxn id="87" idx="3"/>
          </p:cNvCxnSpPr>
          <p:nvPr/>
        </p:nvCxnSpPr>
        <p:spPr bwMode="auto">
          <a:xfrm flipV="1">
            <a:off x="6067220" y="3610808"/>
            <a:ext cx="491245" cy="66756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Ellipse 106"/>
          <p:cNvSpPr/>
          <p:nvPr/>
        </p:nvSpPr>
        <p:spPr bwMode="auto">
          <a:xfrm>
            <a:off x="5486898" y="4135749"/>
            <a:ext cx="1152990" cy="1110475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36" name="Connecteur droit 35"/>
          <p:cNvCxnSpPr>
            <a:stCxn id="35" idx="7"/>
            <a:endCxn id="34" idx="3"/>
          </p:cNvCxnSpPr>
          <p:nvPr/>
        </p:nvCxnSpPr>
        <p:spPr bwMode="auto">
          <a:xfrm flipV="1">
            <a:off x="1270648" y="3559633"/>
            <a:ext cx="439395" cy="4746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4111853" y="5373478"/>
            <a:ext cx="4980851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C00000"/>
                </a:solidFill>
              </a:rPr>
              <a:t>Splice</a:t>
            </a:r>
            <a:r>
              <a:rPr lang="fr-FR" sz="1800" b="0" dirty="0" smtClean="0">
                <a:solidFill>
                  <a:srgbClr val="C00000"/>
                </a:solidFill>
              </a:rPr>
              <a:t> :</a:t>
            </a:r>
            <a:r>
              <a:rPr lang="fr-FR" sz="1800" b="0" dirty="0" smtClean="0"/>
              <a:t> switches </a:t>
            </a:r>
            <a:r>
              <a:rPr lang="fr-FR" sz="1800" b="0" dirty="0" smtClean="0">
                <a:solidFill>
                  <a:srgbClr val="0000FF"/>
                </a:solidFill>
              </a:rPr>
              <a:t>one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solid</a:t>
            </a:r>
            <a:r>
              <a:rPr lang="fr-FR" sz="1800" b="0" dirty="0" smtClean="0"/>
              <a:t> and </a:t>
            </a:r>
            <a:r>
              <a:rPr lang="fr-FR" sz="1800" b="0" dirty="0" smtClean="0">
                <a:solidFill>
                  <a:srgbClr val="0000FF"/>
                </a:solidFill>
              </a:rPr>
              <a:t>one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dashed</a:t>
            </a:r>
            <a:r>
              <a:rPr lang="fr-FR" sz="1800" b="0" dirty="0" smtClean="0"/>
              <a:t> arc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</a:t>
            </a:r>
            <a:r>
              <a:rPr lang="fr-FR" sz="1800" b="0" dirty="0" err="1" smtClean="0"/>
              <a:t>Needs</a:t>
            </a:r>
            <a:r>
              <a:rPr lang="fr-FR" sz="1800" b="0" dirty="0" smtClean="0"/>
              <a:t>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  <a:r>
              <a:rPr lang="fr-FR" sz="1800" b="0" dirty="0" smtClean="0"/>
              <a:t> for </a:t>
            </a:r>
            <a:r>
              <a:rPr lang="fr-FR" sz="1800" b="0" dirty="0" err="1" smtClean="0"/>
              <a:t>binary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balanced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trees</a:t>
            </a:r>
            <a:r>
              <a:rPr lang="fr-FR" sz="1800" b="0" dirty="0" smtClean="0"/>
              <a:t>.</a:t>
            </a:r>
          </a:p>
          <a:p>
            <a:r>
              <a:rPr lang="fr-FR" sz="1800" b="0" dirty="0" smtClean="0">
                <a:solidFill>
                  <a:srgbClr val="C00000"/>
                </a:solidFill>
              </a:rPr>
              <a:t>Expose : </a:t>
            </a:r>
            <a:r>
              <a:rPr lang="fr-FR" sz="1800" b="0" dirty="0" err="1" smtClean="0"/>
              <a:t>builds</a:t>
            </a:r>
            <a:r>
              <a:rPr lang="fr-FR" sz="1800" b="0" dirty="0" smtClean="0"/>
              <a:t> the </a:t>
            </a:r>
            <a:r>
              <a:rPr lang="fr-FR" sz="1800" b="0" dirty="0" err="1" smtClean="0"/>
              <a:t>entire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path</a:t>
            </a:r>
            <a:r>
              <a:rPr lang="fr-FR" sz="1800" b="0" dirty="0" smtClean="0"/>
              <a:t>, uses t </a:t>
            </a:r>
            <a:r>
              <a:rPr lang="fr-FR" sz="1800" b="0" dirty="0" err="1" smtClean="0"/>
              <a:t>splices</a:t>
            </a:r>
            <a:endParaRPr lang="fr-FR" sz="1800" b="0" dirty="0" smtClean="0"/>
          </a:p>
          <a:p>
            <a:r>
              <a:rPr lang="fr-FR" sz="1800" b="0" dirty="0"/>
              <a:t> </a:t>
            </a:r>
            <a:r>
              <a:rPr lang="fr-FR" sz="1800" b="0" dirty="0" smtClean="0"/>
              <a:t>     </a:t>
            </a:r>
            <a:r>
              <a:rPr lang="fr-FR" sz="1800" b="0" dirty="0" err="1" smtClean="0"/>
              <a:t>Needs</a:t>
            </a:r>
            <a:r>
              <a:rPr lang="fr-FR" sz="1800" b="0" dirty="0" smtClean="0"/>
              <a:t> </a:t>
            </a:r>
            <a:r>
              <a:rPr lang="fr-FR" sz="1800" b="0" dirty="0" smtClean="0">
                <a:solidFill>
                  <a:srgbClr val="C00000"/>
                </a:solidFill>
              </a:rPr>
              <a:t>O(t log n) </a:t>
            </a:r>
            <a:r>
              <a:rPr lang="fr-FR" sz="1800" b="0" dirty="0" smtClean="0"/>
              <a:t>for </a:t>
            </a:r>
            <a:r>
              <a:rPr lang="fr-FR" sz="1800" b="0" dirty="0" err="1" smtClean="0"/>
              <a:t>binary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balanced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trees</a:t>
            </a:r>
            <a:r>
              <a:rPr lang="fr-FR" sz="1800" b="0" dirty="0" smtClean="0"/>
              <a:t>.</a:t>
            </a:r>
          </a:p>
        </p:txBody>
      </p:sp>
      <p:sp>
        <p:nvSpPr>
          <p:cNvPr id="91" name="Espace réservé du contenu 2"/>
          <p:cNvSpPr txBox="1">
            <a:spLocks/>
          </p:cNvSpPr>
          <p:nvPr/>
        </p:nvSpPr>
        <p:spPr bwMode="auto">
          <a:xfrm>
            <a:off x="457200" y="1264994"/>
            <a:ext cx="829852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sz="2000" b="0" kern="0" smtClean="0"/>
              <a:t>3. Operations on paths towards the root: turn the concerned path into a solid path, and perform operations on its binary tree </a:t>
            </a:r>
          </a:p>
          <a:p>
            <a:pPr marL="0" indent="0">
              <a:buFontTx/>
              <a:buNone/>
            </a:pPr>
            <a:endParaRPr lang="fr-FR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408716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</a:t>
            </a:r>
            <a:r>
              <a:rPr lang="fr-FR" dirty="0" err="1" smtClean="0"/>
              <a:t>Choose</a:t>
            </a:r>
            <a:r>
              <a:rPr lang="fr-FR" dirty="0" smtClean="0"/>
              <a:t> the </a:t>
            </a:r>
            <a:r>
              <a:rPr lang="fr-FR" dirty="0" err="1" smtClean="0"/>
              <a:t>appropriate</a:t>
            </a:r>
            <a:r>
              <a:rPr lang="fr-FR" dirty="0" smtClean="0"/>
              <a:t> </a:t>
            </a:r>
            <a:r>
              <a:rPr lang="fr-FR" dirty="0" err="1" smtClean="0"/>
              <a:t>solid</a:t>
            </a:r>
            <a:r>
              <a:rPr lang="fr-FR" dirty="0" smtClean="0"/>
              <a:t> </a:t>
            </a:r>
            <a:r>
              <a:rPr lang="fr-FR" dirty="0" err="1" smtClean="0"/>
              <a:t>paths</a:t>
            </a:r>
            <a:r>
              <a:rPr lang="fr-FR" dirty="0" smtClean="0"/>
              <a:t> and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  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05948"/>
              </p:ext>
            </p:extLst>
          </p:nvPr>
        </p:nvGraphicFramePr>
        <p:xfrm>
          <a:off x="457200" y="1535781"/>
          <a:ext cx="7936230" cy="363816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518267"/>
                <a:gridCol w="1668541"/>
                <a:gridCol w="1872208"/>
                <a:gridCol w="1877214"/>
              </a:tblGrid>
              <a:tr h="932864"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     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Trees</a:t>
                      </a: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Solid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aths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Standard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balanced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binary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trees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Locally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biased</a:t>
                      </a: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binary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trees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Splay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trees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Globally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biased</a:t>
                      </a: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binary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trees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2723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99CC"/>
                          </a:solidFill>
                        </a:rPr>
                        <a:t>Initial: </a:t>
                      </a:r>
                      <a:r>
                        <a:rPr lang="fr-FR" dirty="0" err="1" smtClean="0"/>
                        <a:t>Arbitrary</a:t>
                      </a:r>
                      <a:endParaRPr lang="fr-FR" dirty="0" smtClean="0"/>
                    </a:p>
                    <a:p>
                      <a:r>
                        <a:rPr lang="fr-FR" dirty="0" err="1" smtClean="0">
                          <a:solidFill>
                            <a:srgbClr val="0099CC"/>
                          </a:solidFill>
                        </a:rPr>
                        <a:t>Later</a:t>
                      </a:r>
                      <a:r>
                        <a:rPr lang="fr-FR" dirty="0" smtClean="0">
                          <a:solidFill>
                            <a:srgbClr val="0099CC"/>
                          </a:solidFill>
                        </a:rPr>
                        <a:t>: </a:t>
                      </a:r>
                      <a:r>
                        <a:rPr lang="fr-FR" dirty="0" smtClean="0"/>
                        <a:t>As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resulting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from</a:t>
                      </a:r>
                      <a:r>
                        <a:rPr lang="fr-FR" baseline="0" dirty="0" smtClean="0"/>
                        <a:t> the </a:t>
                      </a:r>
                      <a:r>
                        <a:rPr lang="fr-FR" baseline="0" dirty="0" err="1" smtClean="0"/>
                        <a:t>operations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performed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92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99CC"/>
                          </a:solidFill>
                        </a:rPr>
                        <a:t>Initial </a:t>
                      </a:r>
                      <a:r>
                        <a:rPr lang="fr-FR" dirty="0" smtClean="0"/>
                        <a:t>and </a:t>
                      </a:r>
                      <a:r>
                        <a:rPr lang="fr-FR" dirty="0" err="1" smtClean="0">
                          <a:solidFill>
                            <a:srgbClr val="0099CC"/>
                          </a:solidFill>
                        </a:rPr>
                        <a:t>Later</a:t>
                      </a:r>
                      <a:r>
                        <a:rPr lang="fr-FR" dirty="0" smtClean="0">
                          <a:solidFill>
                            <a:srgbClr val="0099CC"/>
                          </a:solidFill>
                        </a:rPr>
                        <a:t>: </a:t>
                      </a:r>
                      <a:r>
                        <a:rPr lang="fr-FR" dirty="0" err="1" smtClean="0"/>
                        <a:t>Defined</a:t>
                      </a:r>
                      <a:r>
                        <a:rPr lang="fr-FR" dirty="0" smtClean="0"/>
                        <a:t> by the structure of the </a:t>
                      </a:r>
                      <a:r>
                        <a:rPr lang="fr-FR" dirty="0" err="1" smtClean="0"/>
                        <a:t>tree</a:t>
                      </a:r>
                      <a:r>
                        <a:rPr lang="fr-FR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(Heavy/light </a:t>
                      </a:r>
                      <a:r>
                        <a:rPr lang="fr-FR" dirty="0" err="1" smtClean="0"/>
                        <a:t>edges</a:t>
                      </a:r>
                      <a:r>
                        <a:rPr lang="fr-FR" dirty="0" smtClean="0"/>
                        <a:t>*)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347864" y="535220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Running time of </a:t>
            </a:r>
            <a:r>
              <a:rPr lang="fr-FR" sz="1800" b="0" dirty="0" smtClean="0">
                <a:solidFill>
                  <a:srgbClr val="0099CC"/>
                </a:solidFill>
              </a:rPr>
              <a:t>expose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31840" y="2708534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O(log</a:t>
            </a:r>
            <a:r>
              <a:rPr lang="fr-FR" sz="1800" b="0" baseline="30000" dirty="0"/>
              <a:t>2</a:t>
            </a:r>
            <a:r>
              <a:rPr lang="fr-FR" sz="1800" b="0" dirty="0"/>
              <a:t> </a:t>
            </a:r>
            <a:r>
              <a:rPr lang="fr-FR" sz="1800" b="0" dirty="0" smtClean="0"/>
              <a:t>n)</a:t>
            </a:r>
          </a:p>
          <a:p>
            <a:r>
              <a:rPr lang="fr-FR" sz="1800" b="0" dirty="0" err="1" smtClean="0"/>
              <a:t>amortized</a:t>
            </a:r>
            <a:endParaRPr lang="fr-FR" sz="1800" b="0" dirty="0"/>
          </a:p>
        </p:txBody>
      </p:sp>
      <p:sp>
        <p:nvSpPr>
          <p:cNvPr id="11" name="ZoneTexte 10"/>
          <p:cNvSpPr txBox="1"/>
          <p:nvPr/>
        </p:nvSpPr>
        <p:spPr>
          <a:xfrm>
            <a:off x="5004048" y="2730327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O(log n)</a:t>
            </a:r>
          </a:p>
          <a:p>
            <a:r>
              <a:rPr lang="fr-FR" sz="1800" b="0" dirty="0" err="1" smtClean="0"/>
              <a:t>amortized</a:t>
            </a:r>
            <a:endParaRPr lang="fr-FR" sz="1800" b="0" dirty="0"/>
          </a:p>
        </p:txBody>
      </p:sp>
      <p:sp>
        <p:nvSpPr>
          <p:cNvPr id="12" name="ZoneTexte 11"/>
          <p:cNvSpPr txBox="1"/>
          <p:nvPr/>
        </p:nvSpPr>
        <p:spPr>
          <a:xfrm>
            <a:off x="6804248" y="412807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O(log n)</a:t>
            </a:r>
          </a:p>
        </p:txBody>
      </p:sp>
      <p:sp>
        <p:nvSpPr>
          <p:cNvPr id="13" name="Ellipse 12"/>
          <p:cNvSpPr/>
          <p:nvPr/>
        </p:nvSpPr>
        <p:spPr bwMode="auto">
          <a:xfrm>
            <a:off x="6701293" y="3916692"/>
            <a:ext cx="1224136" cy="792088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7200" y="5899794"/>
            <a:ext cx="7120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smtClean="0"/>
              <a:t>*(</a:t>
            </a:r>
            <a:r>
              <a:rPr lang="fr-FR" sz="1600" b="0" dirty="0" err="1" smtClean="0"/>
              <a:t>v,father</a:t>
            </a:r>
            <a:r>
              <a:rPr lang="fr-FR" sz="1600" b="0" dirty="0" smtClean="0"/>
              <a:t>(v)) </a:t>
            </a:r>
            <a:r>
              <a:rPr lang="fr-FR" sz="1600" b="0" dirty="0" err="1" smtClean="0"/>
              <a:t>is</a:t>
            </a:r>
            <a:r>
              <a:rPr lang="fr-FR" sz="1600" b="0" dirty="0" smtClean="0"/>
              <a:t> a </a:t>
            </a:r>
            <a:r>
              <a:rPr lang="fr-FR" sz="1600" b="0" dirty="0" err="1" smtClean="0"/>
              <a:t>heavy</a:t>
            </a:r>
            <a:r>
              <a:rPr lang="fr-FR" sz="1600" b="0" dirty="0" smtClean="0"/>
              <a:t> </a:t>
            </a:r>
            <a:r>
              <a:rPr lang="fr-FR" sz="1600" b="0" dirty="0" err="1" smtClean="0"/>
              <a:t>edge</a:t>
            </a:r>
            <a:r>
              <a:rPr lang="fr-FR" sz="1600" b="0" dirty="0" smtClean="0"/>
              <a:t> in the </a:t>
            </a:r>
            <a:r>
              <a:rPr lang="fr-FR" sz="1600" b="0" dirty="0" err="1" smtClean="0"/>
              <a:t>dynamic</a:t>
            </a:r>
            <a:r>
              <a:rPr lang="fr-FR" sz="1600" b="0" dirty="0" smtClean="0"/>
              <a:t> </a:t>
            </a:r>
            <a:r>
              <a:rPr lang="fr-FR" sz="1600" b="0" dirty="0" err="1" smtClean="0"/>
              <a:t>tree</a:t>
            </a:r>
            <a:r>
              <a:rPr lang="fr-FR" sz="1600" b="0" dirty="0" smtClean="0"/>
              <a:t> if 2*size(v)&gt;size(</a:t>
            </a:r>
            <a:r>
              <a:rPr lang="fr-FR" sz="1600" b="0" dirty="0" err="1" smtClean="0"/>
              <a:t>father</a:t>
            </a:r>
            <a:r>
              <a:rPr lang="fr-FR" sz="1600" b="0" dirty="0" smtClean="0"/>
              <a:t>(v)), </a:t>
            </a:r>
          </a:p>
          <a:p>
            <a:r>
              <a:rPr lang="fr-FR" sz="1600" b="0" dirty="0" err="1" smtClean="0"/>
              <a:t>where</a:t>
            </a:r>
            <a:r>
              <a:rPr lang="fr-FR" sz="1600" b="0" dirty="0" smtClean="0"/>
              <a:t> size(v)=#</a:t>
            </a:r>
            <a:r>
              <a:rPr lang="fr-FR" sz="1600" b="0" dirty="0" err="1" smtClean="0"/>
              <a:t>nodes</a:t>
            </a:r>
            <a:r>
              <a:rPr lang="fr-FR" sz="1600" b="0" dirty="0"/>
              <a:t> i</a:t>
            </a:r>
            <a:r>
              <a:rPr lang="fr-FR" sz="1600" b="0" dirty="0" smtClean="0"/>
              <a:t>n the </a:t>
            </a:r>
            <a:r>
              <a:rPr lang="fr-FR" sz="1600" b="0" dirty="0" err="1" smtClean="0"/>
              <a:t>tree</a:t>
            </a:r>
            <a:r>
              <a:rPr lang="fr-FR" sz="1600" b="0" dirty="0" smtClean="0"/>
              <a:t> </a:t>
            </a:r>
            <a:r>
              <a:rPr lang="fr-FR" sz="1600" b="0" dirty="0" err="1" smtClean="0"/>
              <a:t>rooted</a:t>
            </a:r>
            <a:r>
              <a:rPr lang="fr-FR" sz="1600" b="0" dirty="0" smtClean="0"/>
              <a:t> at 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</a:t>
            </a:r>
            <a:r>
              <a:rPr lang="fr-FR" dirty="0" err="1" smtClean="0"/>
              <a:t>Choose</a:t>
            </a:r>
            <a:r>
              <a:rPr lang="fr-FR" dirty="0" smtClean="0"/>
              <a:t> the </a:t>
            </a:r>
            <a:r>
              <a:rPr lang="fr-FR" dirty="0" err="1" smtClean="0"/>
              <a:t>appropriate</a:t>
            </a:r>
            <a:r>
              <a:rPr lang="fr-FR" dirty="0" smtClean="0"/>
              <a:t> </a:t>
            </a:r>
            <a:r>
              <a:rPr lang="fr-FR" dirty="0" err="1" smtClean="0"/>
              <a:t>solid</a:t>
            </a:r>
            <a:r>
              <a:rPr lang="fr-FR" dirty="0" smtClean="0"/>
              <a:t> </a:t>
            </a:r>
            <a:r>
              <a:rPr lang="fr-FR" dirty="0" err="1" smtClean="0"/>
              <a:t>paths</a:t>
            </a:r>
            <a:r>
              <a:rPr lang="fr-FR" dirty="0" smtClean="0"/>
              <a:t> and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940152" y="2861234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 smtClean="0"/>
              <a:t>*(</a:t>
            </a:r>
            <a:r>
              <a:rPr lang="fr-FR" sz="1400" b="0" dirty="0" err="1" smtClean="0"/>
              <a:t>v,father</a:t>
            </a:r>
            <a:r>
              <a:rPr lang="fr-FR" sz="1400" b="0" dirty="0" smtClean="0"/>
              <a:t>(v)) </a:t>
            </a:r>
            <a:r>
              <a:rPr lang="fr-FR" sz="1400" b="0" dirty="0" err="1" smtClean="0"/>
              <a:t>is</a:t>
            </a:r>
            <a:r>
              <a:rPr lang="fr-FR" sz="1400" b="0" dirty="0" smtClean="0"/>
              <a:t> a </a:t>
            </a:r>
            <a:r>
              <a:rPr lang="fr-FR" sz="1400" b="0" dirty="0" err="1" smtClean="0"/>
              <a:t>heavy</a:t>
            </a:r>
            <a:r>
              <a:rPr lang="fr-FR" sz="1400" b="0" dirty="0" smtClean="0"/>
              <a:t> </a:t>
            </a:r>
            <a:r>
              <a:rPr lang="fr-FR" sz="1400" b="0" dirty="0" err="1" smtClean="0"/>
              <a:t>edge</a:t>
            </a:r>
            <a:r>
              <a:rPr lang="fr-FR" sz="1400" b="0" dirty="0" smtClean="0"/>
              <a:t> in the </a:t>
            </a:r>
            <a:r>
              <a:rPr lang="fr-FR" sz="1400" b="0" dirty="0" err="1" smtClean="0"/>
              <a:t>dynamic</a:t>
            </a:r>
            <a:r>
              <a:rPr lang="fr-FR" sz="1400" b="0" dirty="0" smtClean="0"/>
              <a:t> </a:t>
            </a:r>
            <a:r>
              <a:rPr lang="fr-FR" sz="1400" b="0" dirty="0" err="1" smtClean="0"/>
              <a:t>tree</a:t>
            </a:r>
            <a:r>
              <a:rPr lang="fr-FR" sz="1400" b="0" dirty="0" smtClean="0"/>
              <a:t> if 2*size(v)&gt;size(</a:t>
            </a:r>
            <a:r>
              <a:rPr lang="fr-FR" sz="1400" b="0" dirty="0" err="1" smtClean="0"/>
              <a:t>father</a:t>
            </a:r>
            <a:r>
              <a:rPr lang="fr-FR" sz="1400" b="0" dirty="0" smtClean="0"/>
              <a:t>(v))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02244"/>
            <a:ext cx="5023053" cy="2719218"/>
          </a:xfrm>
        </p:spPr>
      </p:pic>
      <p:sp>
        <p:nvSpPr>
          <p:cNvPr id="5" name="ZoneTexte 4"/>
          <p:cNvSpPr txBox="1"/>
          <p:nvPr/>
        </p:nvSpPr>
        <p:spPr>
          <a:xfrm>
            <a:off x="457200" y="4572541"/>
            <a:ext cx="8147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 err="1" smtClean="0">
                <a:solidFill>
                  <a:srgbClr val="C00000"/>
                </a:solidFill>
              </a:rPr>
              <a:t>Lemma</a:t>
            </a:r>
            <a:r>
              <a:rPr lang="fr-FR" sz="1800" b="0" dirty="0" smtClean="0">
                <a:solidFill>
                  <a:srgbClr val="C00000"/>
                </a:solidFill>
              </a:rPr>
              <a:t>. </a:t>
            </a:r>
            <a:r>
              <a:rPr lang="fr-FR" sz="1800" b="0" dirty="0" err="1" smtClean="0"/>
              <a:t>With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solid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paths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defined</a:t>
            </a:r>
            <a:r>
              <a:rPr lang="fr-FR" sz="1800" b="0" dirty="0" smtClean="0"/>
              <a:t> by the </a:t>
            </a:r>
            <a:r>
              <a:rPr lang="fr-FR" sz="1800" b="0" dirty="0" err="1" smtClean="0"/>
              <a:t>heavy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edges</a:t>
            </a:r>
            <a:r>
              <a:rPr lang="fr-FR" sz="1800" b="0" dirty="0" smtClean="0"/>
              <a:t>, a </a:t>
            </a:r>
            <a:r>
              <a:rPr lang="fr-FR" sz="1800" b="0" dirty="0" err="1" smtClean="0"/>
              <a:t>path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from</a:t>
            </a:r>
            <a:r>
              <a:rPr lang="fr-FR" sz="1800" b="0" dirty="0" smtClean="0"/>
              <a:t> v to </a:t>
            </a:r>
            <a:r>
              <a:rPr lang="fr-FR" sz="1800" b="0" dirty="0" err="1" smtClean="0"/>
              <a:t>droot</a:t>
            </a:r>
            <a:r>
              <a:rPr lang="fr-FR" sz="1800" b="0" dirty="0" smtClean="0"/>
              <a:t>(v)   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     </a:t>
            </a:r>
            <a:r>
              <a:rPr lang="fr-FR" sz="1800" b="0" dirty="0" err="1" smtClean="0"/>
              <a:t>contains</a:t>
            </a:r>
            <a:r>
              <a:rPr lang="fr-FR" sz="1800" b="0" dirty="0" smtClean="0"/>
              <a:t> at </a:t>
            </a:r>
            <a:r>
              <a:rPr lang="fr-FR" sz="1800" b="0" dirty="0" err="1" smtClean="0"/>
              <a:t>most</a:t>
            </a:r>
            <a:r>
              <a:rPr lang="fr-FR" sz="1800" b="0" dirty="0" smtClean="0"/>
              <a:t> log n </a:t>
            </a:r>
            <a:r>
              <a:rPr lang="fr-FR" sz="1800" b="0" dirty="0" err="1" smtClean="0"/>
              <a:t>dashed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edges</a:t>
            </a:r>
            <a:r>
              <a:rPr lang="fr-FR" sz="1800" b="0" dirty="0" smtClean="0"/>
              <a:t>.</a:t>
            </a:r>
          </a:p>
          <a:p>
            <a:endParaRPr lang="fr-FR" sz="1800" b="0" dirty="0"/>
          </a:p>
          <a:p>
            <a:r>
              <a:rPr lang="fr-FR" sz="1800" b="0" dirty="0" err="1" smtClean="0">
                <a:solidFill>
                  <a:srgbClr val="C00000"/>
                </a:solidFill>
              </a:rPr>
              <a:t>Lemma</a:t>
            </a:r>
            <a:r>
              <a:rPr lang="fr-FR" sz="1800" b="0" dirty="0" smtClean="0">
                <a:solidFill>
                  <a:srgbClr val="0099CC"/>
                </a:solidFill>
              </a:rPr>
              <a:t>.  </a:t>
            </a:r>
            <a:r>
              <a:rPr lang="fr-FR" sz="1800" b="0" dirty="0" err="1" smtClean="0"/>
              <a:t>With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globally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biased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binary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trees</a:t>
            </a:r>
            <a:r>
              <a:rPr lang="fr-FR" sz="1800" b="0" dirty="0" smtClean="0"/>
              <a:t>, the running time of one </a:t>
            </a:r>
            <a:r>
              <a:rPr lang="fr-FR" sz="1800" b="0" dirty="0" err="1" smtClean="0"/>
              <a:t>splice</a:t>
            </a:r>
            <a:r>
              <a:rPr lang="fr-FR" sz="1800" b="0" dirty="0" smtClean="0"/>
              <a:t>  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      </a:t>
            </a:r>
            <a:r>
              <a:rPr lang="fr-FR" sz="1800" b="0" dirty="0" err="1" smtClean="0"/>
              <a:t>operation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is</a:t>
            </a:r>
            <a:r>
              <a:rPr lang="fr-FR" sz="1800" b="0" dirty="0" smtClean="0"/>
              <a:t> not constant, but </a:t>
            </a:r>
            <a:r>
              <a:rPr lang="fr-FR" sz="1800" b="0" dirty="0" err="1" smtClean="0"/>
              <a:t>summing</a:t>
            </a:r>
            <a:r>
              <a:rPr lang="fr-FR" sz="1800" b="0" dirty="0" smtClean="0"/>
              <a:t> over all </a:t>
            </a:r>
            <a:r>
              <a:rPr lang="fr-FR" sz="1800" b="0" dirty="0" err="1" smtClean="0"/>
              <a:t>splices</a:t>
            </a:r>
            <a:r>
              <a:rPr lang="fr-FR" sz="1800" b="0" dirty="0" smtClean="0"/>
              <a:t>, the total   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      running time of expose </a:t>
            </a:r>
            <a:r>
              <a:rPr lang="fr-FR" sz="1800" b="0" dirty="0" err="1" smtClean="0"/>
              <a:t>is</a:t>
            </a:r>
            <a:r>
              <a:rPr lang="fr-FR" sz="1800" b="0" dirty="0" smtClean="0"/>
              <a:t> in O(log n).</a:t>
            </a:r>
          </a:p>
        </p:txBody>
      </p:sp>
    </p:spTree>
    <p:extLst>
      <p:ext uri="{BB962C8B-B14F-4D97-AF65-F5344CB8AC3E}">
        <p14:creationId xmlns:p14="http://schemas.microsoft.com/office/powerpoint/2010/main" val="23914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76" y="1387675"/>
            <a:ext cx="8730576" cy="43204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smtClean="0"/>
              <a:t>Say v=a, and assume expose(a) has been </a:t>
            </a:r>
            <a:r>
              <a:rPr lang="fr-FR" sz="2000" dirty="0" err="1" smtClean="0"/>
              <a:t>done</a:t>
            </a:r>
            <a:r>
              <a:rPr lang="fr-FR" sz="2000" dirty="0" smtClean="0"/>
              <a:t>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Focus on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endParaRPr lang="fr-FR" dirty="0"/>
          </a:p>
        </p:txBody>
      </p:sp>
      <p:cxnSp>
        <p:nvCxnSpPr>
          <p:cNvPr id="24" name="Connecteur droit 23"/>
          <p:cNvCxnSpPr/>
          <p:nvPr/>
        </p:nvCxnSpPr>
        <p:spPr bwMode="auto">
          <a:xfrm flipV="1">
            <a:off x="580327" y="2335774"/>
            <a:ext cx="2376264" cy="23816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4609452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934449" y="2121207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308519" y="2701240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673134" y="334451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1055529" y="3997384"/>
            <a:ext cx="252028" cy="252028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77459" y="441559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805994" y="3754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497410" y="3034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2141884" y="24166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699683" y="1818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500076" y="41469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2464916" y="22233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842184" y="2770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1192002" y="34057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2723983" y="381354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3063819" y="341012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4" name="Ellipse 83"/>
          <p:cNvSpPr/>
          <p:nvPr/>
        </p:nvSpPr>
        <p:spPr bwMode="auto">
          <a:xfrm>
            <a:off x="3289195" y="3828135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3835171" y="3840280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4372660" y="381354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3607680" y="429996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4051195" y="4295122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4051195" y="338543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578667" y="2894918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92" name="Connecteur droit 91"/>
          <p:cNvCxnSpPr/>
          <p:nvPr/>
        </p:nvCxnSpPr>
        <p:spPr bwMode="auto">
          <a:xfrm flipV="1">
            <a:off x="2880258" y="3016102"/>
            <a:ext cx="772566" cy="8621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 bwMode="auto">
          <a:xfrm>
            <a:off x="3775718" y="3063995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 bwMode="auto">
          <a:xfrm>
            <a:off x="3132480" y="3504587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9" idx="4"/>
            <a:endCxn id="87" idx="3"/>
          </p:cNvCxnSpPr>
          <p:nvPr/>
        </p:nvCxnSpPr>
        <p:spPr bwMode="auto">
          <a:xfrm flipH="1">
            <a:off x="3639316" y="3596542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 bwMode="auto">
          <a:xfrm>
            <a:off x="3971000" y="4017744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ZoneTexte 125"/>
          <p:cNvSpPr txBox="1"/>
          <p:nvPr/>
        </p:nvSpPr>
        <p:spPr>
          <a:xfrm>
            <a:off x="2615971" y="402252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 b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4454024" y="39832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91" name="ZoneTexte 90"/>
          <p:cNvSpPr txBox="1"/>
          <p:nvPr/>
        </p:nvSpPr>
        <p:spPr>
          <a:xfrm>
            <a:off x="3499917" y="458144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</a:t>
            </a:r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975635" y="1960421"/>
            <a:ext cx="149271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dparent</a:t>
            </a:r>
            <a:r>
              <a:rPr lang="fr-FR" sz="1800" b="0" dirty="0" smtClean="0"/>
              <a:t>(a)</a:t>
            </a:r>
          </a:p>
          <a:p>
            <a:r>
              <a:rPr lang="fr-FR" sz="1800" b="0" dirty="0" err="1" smtClean="0"/>
              <a:t>droot</a:t>
            </a:r>
            <a:r>
              <a:rPr lang="fr-FR" sz="1800" b="0" dirty="0" smtClean="0"/>
              <a:t>(a)</a:t>
            </a:r>
          </a:p>
          <a:p>
            <a:endParaRPr lang="fr-FR" sz="1800" b="0" dirty="0" smtClean="0"/>
          </a:p>
          <a:p>
            <a:endParaRPr lang="fr-FR" sz="1800" b="0" dirty="0" smtClean="0"/>
          </a:p>
          <a:p>
            <a:r>
              <a:rPr lang="fr-FR" sz="1800" b="0" dirty="0" err="1" smtClean="0"/>
              <a:t>dcost</a:t>
            </a:r>
            <a:r>
              <a:rPr lang="fr-FR" sz="1800" b="0" dirty="0" smtClean="0"/>
              <a:t>(a)</a:t>
            </a:r>
          </a:p>
          <a:p>
            <a:r>
              <a:rPr lang="fr-FR" sz="1800" b="0" dirty="0" err="1" smtClean="0"/>
              <a:t>dmincost</a:t>
            </a:r>
            <a:r>
              <a:rPr lang="fr-FR" sz="1800" b="0" dirty="0" smtClean="0"/>
              <a:t>(a)</a:t>
            </a:r>
          </a:p>
          <a:p>
            <a:r>
              <a:rPr lang="fr-FR" sz="1800" b="0" dirty="0" err="1" smtClean="0"/>
              <a:t>dupdate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a,u</a:t>
            </a:r>
            <a:r>
              <a:rPr lang="fr-FR" sz="1800" b="0" dirty="0" smtClean="0"/>
              <a:t>)</a:t>
            </a:r>
          </a:p>
          <a:p>
            <a:endParaRPr lang="fr-FR" sz="1800" b="0" dirty="0" smtClean="0"/>
          </a:p>
          <a:p>
            <a:endParaRPr lang="fr-FR" sz="1800" b="0" dirty="0"/>
          </a:p>
          <a:p>
            <a:r>
              <a:rPr lang="fr-FR" sz="1800" b="0" dirty="0" err="1" smtClean="0"/>
              <a:t>dlink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v,c,u</a:t>
            </a:r>
            <a:r>
              <a:rPr lang="fr-FR" sz="1800" b="0" dirty="0" smtClean="0"/>
              <a:t>)</a:t>
            </a:r>
          </a:p>
          <a:p>
            <a:r>
              <a:rPr lang="fr-FR" sz="1800" b="0" dirty="0" err="1" smtClean="0"/>
              <a:t>dcut</a:t>
            </a:r>
            <a:r>
              <a:rPr lang="fr-FR" sz="1800" b="0" dirty="0" smtClean="0"/>
              <a:t>(c)</a:t>
            </a:r>
          </a:p>
          <a:p>
            <a:r>
              <a:rPr lang="fr-FR" sz="1800" b="0" dirty="0" err="1" smtClean="0"/>
              <a:t>devert</a:t>
            </a:r>
            <a:r>
              <a:rPr lang="fr-FR" sz="1800" b="0" dirty="0" smtClean="0"/>
              <a:t>(c)</a:t>
            </a:r>
          </a:p>
        </p:txBody>
      </p:sp>
      <p:sp>
        <p:nvSpPr>
          <p:cNvPr id="6" name="Accolade fermante 5"/>
          <p:cNvSpPr/>
          <p:nvPr/>
        </p:nvSpPr>
        <p:spPr bwMode="auto">
          <a:xfrm>
            <a:off x="6357553" y="3169592"/>
            <a:ext cx="144016" cy="773847"/>
          </a:xfrm>
          <a:prstGeom prst="rightBrace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555395" y="1978955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Search</a:t>
            </a:r>
            <a:r>
              <a:rPr lang="fr-FR" sz="1800" b="0" dirty="0" smtClean="0"/>
              <a:t> the </a:t>
            </a:r>
          </a:p>
          <a:p>
            <a:r>
              <a:rPr lang="fr-FR" sz="1800" b="0" dirty="0"/>
              <a:t> </a:t>
            </a:r>
            <a:r>
              <a:rPr lang="fr-FR" sz="1800" b="0" dirty="0" err="1" smtClean="0"/>
              <a:t>binary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</a:t>
            </a:r>
            <a:endParaRPr lang="fr-FR" sz="1800" b="0" dirty="0" smtClean="0"/>
          </a:p>
        </p:txBody>
      </p:sp>
      <p:sp>
        <p:nvSpPr>
          <p:cNvPr id="94" name="Accolade fermante 93"/>
          <p:cNvSpPr/>
          <p:nvPr/>
        </p:nvSpPr>
        <p:spPr bwMode="auto">
          <a:xfrm>
            <a:off x="6357553" y="2010217"/>
            <a:ext cx="141476" cy="583808"/>
          </a:xfrm>
          <a:prstGeom prst="rightBrace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6" name="Accolade fermante 95"/>
          <p:cNvSpPr/>
          <p:nvPr/>
        </p:nvSpPr>
        <p:spPr bwMode="auto">
          <a:xfrm>
            <a:off x="6357553" y="4456199"/>
            <a:ext cx="144016" cy="773847"/>
          </a:xfrm>
          <a:prstGeom prst="rightBrace">
            <a:avLst/>
          </a:prstGeom>
          <a:ln w="3810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7" name="ZoneTexte 96"/>
          <p:cNvSpPr txBox="1"/>
          <p:nvPr/>
        </p:nvSpPr>
        <p:spPr>
          <a:xfrm>
            <a:off x="6607728" y="3106022"/>
            <a:ext cx="2274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Store relative </a:t>
            </a:r>
          </a:p>
          <a:p>
            <a:r>
              <a:rPr lang="fr-FR" sz="1800" b="0" dirty="0"/>
              <a:t>i</a:t>
            </a:r>
            <a:r>
              <a:rPr lang="fr-FR" sz="1800" b="0" dirty="0" smtClean="0"/>
              <a:t>nformation at </a:t>
            </a:r>
            <a:r>
              <a:rPr lang="fr-FR" sz="1800" b="0" dirty="0" err="1" smtClean="0"/>
              <a:t>nodes</a:t>
            </a:r>
            <a:endParaRPr lang="fr-FR" sz="1800" b="0" dirty="0" smtClean="0"/>
          </a:p>
          <a:p>
            <a:r>
              <a:rPr lang="fr-FR" sz="1800" b="0" dirty="0" smtClean="0"/>
              <a:t>and </a:t>
            </a:r>
            <a:r>
              <a:rPr lang="fr-FR" sz="1800" b="0" dirty="0" err="1" smtClean="0"/>
              <a:t>act</a:t>
            </a:r>
            <a:r>
              <a:rPr lang="fr-FR" sz="1800" b="0" dirty="0" smtClean="0"/>
              <a:t> on the </a:t>
            </a:r>
            <a:r>
              <a:rPr lang="fr-FR" sz="1800" b="0" dirty="0" err="1" smtClean="0"/>
              <a:t>root</a:t>
            </a:r>
            <a:endParaRPr lang="fr-FR" sz="1800" b="0" dirty="0" smtClean="0"/>
          </a:p>
        </p:txBody>
      </p:sp>
      <p:sp>
        <p:nvSpPr>
          <p:cNvPr id="99" name="ZoneTexte 98"/>
          <p:cNvSpPr txBox="1"/>
          <p:nvPr/>
        </p:nvSpPr>
        <p:spPr>
          <a:xfrm>
            <a:off x="6507594" y="4519956"/>
            <a:ext cx="2659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Cut/</a:t>
            </a:r>
            <a:r>
              <a:rPr lang="fr-FR" sz="1800" b="0" dirty="0" err="1" smtClean="0"/>
              <a:t>link</a:t>
            </a:r>
            <a:r>
              <a:rPr lang="fr-FR" sz="1800" b="0" dirty="0" smtClean="0"/>
              <a:t>/reverse/balance</a:t>
            </a:r>
          </a:p>
          <a:p>
            <a:r>
              <a:rPr lang="fr-FR" sz="1800" b="0" dirty="0" smtClean="0"/>
              <a:t>the </a:t>
            </a:r>
            <a:r>
              <a:rPr lang="fr-FR" sz="1800" b="0" dirty="0" err="1" smtClean="0"/>
              <a:t>binary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trees</a:t>
            </a:r>
            <a:endParaRPr lang="fr-FR" sz="1800" b="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510636" y="5742984"/>
            <a:ext cx="8661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 </a:t>
            </a:r>
            <a:r>
              <a:rPr lang="fr-FR" sz="1800" dirty="0" smtClean="0"/>
              <a:t>→  </a:t>
            </a:r>
            <a:r>
              <a:rPr lang="fr-FR" sz="1800" b="0" dirty="0" err="1" smtClean="0"/>
              <a:t>whatever</a:t>
            </a:r>
            <a:r>
              <a:rPr lang="fr-FR" sz="1800" b="0" dirty="0" smtClean="0"/>
              <a:t> the type of the </a:t>
            </a:r>
            <a:r>
              <a:rPr lang="fr-FR" sz="1800" b="0" dirty="0" err="1" smtClean="0"/>
              <a:t>tree</a:t>
            </a:r>
            <a:r>
              <a:rPr lang="fr-FR" sz="1800" b="0" dirty="0" smtClean="0"/>
              <a:t>, </a:t>
            </a:r>
            <a:r>
              <a:rPr lang="fr-FR" sz="1800" b="0" dirty="0" err="1" smtClean="0"/>
              <a:t>it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will</a:t>
            </a:r>
            <a:r>
              <a:rPr lang="fr-FR" sz="1800" b="0" dirty="0" smtClean="0"/>
              <a:t> have a lot of links and information at </a:t>
            </a:r>
            <a:r>
              <a:rPr lang="fr-FR" sz="1800" b="0" dirty="0" err="1" smtClean="0"/>
              <a:t>nodes</a:t>
            </a:r>
            <a:r>
              <a:rPr lang="fr-FR" sz="1800" b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1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4" grpId="0" animBg="1"/>
      <p:bldP spid="96" grpId="0" animBg="1"/>
      <p:bldP spid="97" grpId="0"/>
      <p:bldP spid="99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</a:t>
            </a:r>
            <a:r>
              <a:rPr lang="fr-FR" sz="1800" dirty="0" smtClean="0"/>
              <a:t>(but not the Java Collection …)</a:t>
            </a:r>
          </a:p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endParaRPr lang="fr-FR" dirty="0" smtClean="0"/>
          </a:p>
          <a:p>
            <a:r>
              <a:rPr lang="fr-FR" dirty="0" smtClean="0"/>
              <a:t>A </a:t>
            </a:r>
            <a:r>
              <a:rPr lang="fr-FR" dirty="0" err="1"/>
              <a:t>S</a:t>
            </a:r>
            <a:r>
              <a:rPr lang="fr-FR" dirty="0" err="1" smtClean="0"/>
              <a:t>equence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/>
              <a:t>F</a:t>
            </a:r>
            <a:r>
              <a:rPr lang="fr-FR" dirty="0" err="1" smtClean="0"/>
              <a:t>iliform</a:t>
            </a:r>
            <a:r>
              <a:rPr lang="fr-FR" dirty="0" smtClean="0"/>
              <a:t> </a:t>
            </a:r>
            <a:r>
              <a:rPr lang="fr-FR" dirty="0" err="1"/>
              <a:t>T</a:t>
            </a:r>
            <a:r>
              <a:rPr lang="fr-FR" dirty="0" err="1" smtClean="0"/>
              <a:t>ree</a:t>
            </a:r>
            <a:r>
              <a:rPr lang="fr-FR" dirty="0" smtClean="0"/>
              <a:t>  </a:t>
            </a:r>
          </a:p>
          <a:p>
            <a:r>
              <a:rPr lang="fr-FR" dirty="0" smtClean="0"/>
              <a:t>A Log-List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/>
              <a:t>F</a:t>
            </a:r>
            <a:r>
              <a:rPr lang="fr-FR" dirty="0" err="1" smtClean="0"/>
              <a:t>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… but </a:t>
            </a:r>
            <a:r>
              <a:rPr lang="fr-FR" dirty="0" err="1" smtClean="0"/>
              <a:t>Needs</a:t>
            </a:r>
            <a:r>
              <a:rPr lang="fr-FR" dirty="0" smtClean="0"/>
              <a:t> </a:t>
            </a:r>
            <a:r>
              <a:rPr lang="fr-FR" dirty="0" err="1" smtClean="0"/>
              <a:t>Adjustments</a:t>
            </a:r>
            <a:endParaRPr lang="fr-FR" dirty="0" smtClean="0"/>
          </a:p>
          <a:p>
            <a:r>
              <a:rPr lang="fr-FR" dirty="0" smtClean="0"/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157" y="1479974"/>
            <a:ext cx="5735881" cy="4693681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76" y="1263950"/>
            <a:ext cx="8730576" cy="43204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err="1" smtClean="0"/>
              <a:t>Cost-related</a:t>
            </a:r>
            <a:r>
              <a:rPr lang="fr-FR" sz="2000" dirty="0" smtClean="0"/>
              <a:t> information in the </a:t>
            </a:r>
            <a:r>
              <a:rPr lang="fr-FR" sz="2000" dirty="0" err="1" smtClean="0"/>
              <a:t>binary</a:t>
            </a:r>
            <a:r>
              <a:rPr lang="fr-FR" sz="2000" dirty="0" smtClean="0"/>
              <a:t> </a:t>
            </a:r>
            <a:r>
              <a:rPr lang="fr-FR" sz="2000" dirty="0" err="1" smtClean="0"/>
              <a:t>tree</a:t>
            </a:r>
            <a:r>
              <a:rPr lang="fr-FR" sz="2000" dirty="0" smtClean="0"/>
              <a:t>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Focus on </a:t>
            </a:r>
            <a:r>
              <a:rPr lang="fr-FR" dirty="0" err="1" smtClean="0"/>
              <a:t>dcost</a:t>
            </a:r>
            <a:r>
              <a:rPr lang="fr-FR" dirty="0" smtClean="0"/>
              <a:t>(), </a:t>
            </a:r>
            <a:r>
              <a:rPr lang="fr-FR" dirty="0" err="1" smtClean="0"/>
              <a:t>dmincost</a:t>
            </a:r>
            <a:r>
              <a:rPr lang="fr-FR" dirty="0" smtClean="0"/>
              <a:t>(), </a:t>
            </a:r>
            <a:r>
              <a:rPr lang="fr-FR" dirty="0" err="1" smtClean="0"/>
              <a:t>dupdate</a:t>
            </a:r>
            <a:r>
              <a:rPr lang="fr-FR" dirty="0" smtClean="0"/>
              <a:t>()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250780" y="33937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24" name="Connecteur droit 23"/>
          <p:cNvCxnSpPr/>
          <p:nvPr/>
        </p:nvCxnSpPr>
        <p:spPr bwMode="auto">
          <a:xfrm flipV="1">
            <a:off x="549497" y="2165812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 bwMode="auto">
          <a:xfrm>
            <a:off x="472315" y="369188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2231670" y="2021796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1784402" y="241111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1330378" y="2842871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889059" y="3281073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647518" y="3045453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64" name="ZoneTexte 63"/>
          <p:cNvSpPr txBox="1"/>
          <p:nvPr/>
        </p:nvSpPr>
        <p:spPr>
          <a:xfrm>
            <a:off x="1168175" y="2565454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65" name="ZoneTexte 64"/>
          <p:cNvSpPr txBox="1"/>
          <p:nvPr/>
        </p:nvSpPr>
        <p:spPr>
          <a:xfrm>
            <a:off x="1600087" y="2119465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66" name="ZoneTexte 65"/>
          <p:cNvSpPr txBox="1"/>
          <p:nvPr/>
        </p:nvSpPr>
        <p:spPr>
          <a:xfrm>
            <a:off x="2072057" y="1732890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72" name="ZoneTexte 71"/>
          <p:cNvSpPr txBox="1"/>
          <p:nvPr/>
        </p:nvSpPr>
        <p:spPr>
          <a:xfrm>
            <a:off x="466264" y="3303707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1874447" y="2004913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414282" y="2397348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949285" y="2841151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830" y="4907661"/>
            <a:ext cx="3168882" cy="166647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219595" y="6283926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cost-mintree</a:t>
            </a:r>
            <a:endParaRPr lang="fr-FR" sz="1400" b="0" i="1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83853" y="4986761"/>
            <a:ext cx="2383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mintree-mintree</a:t>
            </a:r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bparent</a:t>
            </a:r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())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44510" y="3309848"/>
            <a:ext cx="881591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4" name="ZoneTexte 53"/>
          <p:cNvSpPr txBox="1"/>
          <p:nvPr/>
        </p:nvSpPr>
        <p:spPr>
          <a:xfrm>
            <a:off x="7228974" y="3281073"/>
            <a:ext cx="884044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6" name="ZoneTexte 55"/>
          <p:cNvSpPr txBox="1"/>
          <p:nvPr/>
        </p:nvSpPr>
        <p:spPr>
          <a:xfrm>
            <a:off x="6336142" y="4494319"/>
            <a:ext cx="832450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8" name="ZoneTexte 57"/>
          <p:cNvSpPr txBox="1"/>
          <p:nvPr/>
        </p:nvSpPr>
        <p:spPr>
          <a:xfrm>
            <a:off x="5680301" y="2106375"/>
            <a:ext cx="881591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9" name="ZoneTexte 58"/>
          <p:cNvSpPr txBox="1"/>
          <p:nvPr/>
        </p:nvSpPr>
        <p:spPr>
          <a:xfrm>
            <a:off x="1593336" y="5551135"/>
            <a:ext cx="742312" cy="52322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0" dirty="0" smtClean="0"/>
              <a:t>  </a:t>
            </a:r>
          </a:p>
          <a:p>
            <a:endParaRPr lang="fr-FR" sz="1400" b="0" dirty="0" smtClean="0"/>
          </a:p>
        </p:txBody>
      </p:sp>
      <p:sp>
        <p:nvSpPr>
          <p:cNvPr id="6" name="Ellipse 5"/>
          <p:cNvSpPr/>
          <p:nvPr/>
        </p:nvSpPr>
        <p:spPr bwMode="auto">
          <a:xfrm>
            <a:off x="6336142" y="4221088"/>
            <a:ext cx="225750" cy="211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5684874" y="1856836"/>
            <a:ext cx="225750" cy="211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7233085" y="3067849"/>
            <a:ext cx="225750" cy="211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7" name="Ellipse 36"/>
          <p:cNvSpPr/>
          <p:nvPr/>
        </p:nvSpPr>
        <p:spPr bwMode="auto">
          <a:xfrm>
            <a:off x="5849239" y="4494319"/>
            <a:ext cx="144965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6385561" y="5083224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849239" y="4862743"/>
            <a:ext cx="122769" cy="137592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4" name="Arc 3"/>
          <p:cNvSpPr/>
          <p:nvPr/>
        </p:nvSpPr>
        <p:spPr bwMode="auto">
          <a:xfrm rot="15398995">
            <a:off x="6125972" y="3351408"/>
            <a:ext cx="1336562" cy="1485119"/>
          </a:xfrm>
          <a:prstGeom prst="arc">
            <a:avLst>
              <a:gd name="adj1" fmla="val 15874541"/>
              <a:gd name="adj2" fmla="val 899781"/>
            </a:avLst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058525" y="3890640"/>
            <a:ext cx="78098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5-2=3</a:t>
            </a:r>
          </a:p>
        </p:txBody>
      </p:sp>
      <p:sp>
        <p:nvSpPr>
          <p:cNvPr id="7" name="Arc 6"/>
          <p:cNvSpPr/>
          <p:nvPr/>
        </p:nvSpPr>
        <p:spPr bwMode="auto">
          <a:xfrm rot="11586745">
            <a:off x="5169466" y="2347252"/>
            <a:ext cx="3340086" cy="1014296"/>
          </a:xfrm>
          <a:prstGeom prst="arc">
            <a:avLst>
              <a:gd name="adj1" fmla="val 16200000"/>
              <a:gd name="adj2" fmla="val 384389"/>
            </a:avLst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232407" y="297142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2-2=0</a:t>
            </a:r>
          </a:p>
        </p:txBody>
      </p:sp>
      <p:sp>
        <p:nvSpPr>
          <p:cNvPr id="11" name="Ellipse 10"/>
          <p:cNvSpPr/>
          <p:nvPr/>
        </p:nvSpPr>
        <p:spPr bwMode="auto">
          <a:xfrm>
            <a:off x="6307275" y="4474764"/>
            <a:ext cx="285380" cy="22609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7228974" y="3329808"/>
            <a:ext cx="285380" cy="22609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2" name="Arc 11"/>
          <p:cNvSpPr/>
          <p:nvPr/>
        </p:nvSpPr>
        <p:spPr bwMode="auto">
          <a:xfrm flipH="1">
            <a:off x="5730803" y="4548695"/>
            <a:ext cx="436292" cy="438066"/>
          </a:xfrm>
          <a:prstGeom prst="arc">
            <a:avLst>
              <a:gd name="adj1" fmla="val 16200000"/>
              <a:gd name="adj2" fmla="val 5044532"/>
            </a:avLst>
          </a:prstGeom>
          <a:ln>
            <a:solidFill>
              <a:srgbClr val="EA921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466897" y="499360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EA9210"/>
                </a:solidFill>
              </a:rPr>
              <a:t>5-5=0</a:t>
            </a:r>
          </a:p>
        </p:txBody>
      </p:sp>
      <p:sp>
        <p:nvSpPr>
          <p:cNvPr id="45" name="Ellipse 44"/>
          <p:cNvSpPr/>
          <p:nvPr/>
        </p:nvSpPr>
        <p:spPr bwMode="auto">
          <a:xfrm>
            <a:off x="6336142" y="4818493"/>
            <a:ext cx="285380" cy="226092"/>
          </a:xfrm>
          <a:prstGeom prst="ellipse">
            <a:avLst/>
          </a:prstGeom>
          <a:noFill/>
          <a:ln w="9525" cap="flat" cmpd="sng" algn="ctr">
            <a:solidFill>
              <a:srgbClr val="EA921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1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1" grpId="0" animBg="1"/>
      <p:bldP spid="36" grpId="0" animBg="1"/>
      <p:bldP spid="37" grpId="0" animBg="1"/>
      <p:bldP spid="38" grpId="0" animBg="1"/>
      <p:bldP spid="42" grpId="0" animBg="1"/>
      <p:bldP spid="4" grpId="0" animBg="1"/>
      <p:bldP spid="5" grpId="0" animBg="1"/>
      <p:bldP spid="7" grpId="0" animBg="1"/>
      <p:bldP spid="9" grpId="0"/>
      <p:bldP spid="11" grpId="0" animBg="1"/>
      <p:bldP spid="43" grpId="0" animBg="1"/>
      <p:bldP spid="12" grpId="0" animBg="1"/>
      <p:bldP spid="16" grpId="0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1469290"/>
            <a:ext cx="5735881" cy="4693681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24051"/>
              </p:ext>
            </p:extLst>
          </p:nvPr>
        </p:nvGraphicFramePr>
        <p:xfrm>
          <a:off x="35164" y="1174821"/>
          <a:ext cx="4464828" cy="2103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6221"/>
                <a:gridCol w="1380415"/>
                <a:gridCol w="1728192"/>
              </a:tblGrid>
              <a:tr h="225987">
                <a:tc>
                  <a:txBody>
                    <a:bodyPr/>
                    <a:lstStyle/>
                    <a:p>
                      <a:r>
                        <a:rPr lang="fr-FR" b="0" dirty="0" err="1" smtClean="0">
                          <a:solidFill>
                            <a:srgbClr val="C00000"/>
                          </a:solidFill>
                        </a:rPr>
                        <a:t>Operation</a:t>
                      </a:r>
                      <a:endParaRPr lang="fr-FR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C00000"/>
                          </a:solidFill>
                        </a:rPr>
                        <a:t>Value</a:t>
                      </a:r>
                      <a:endParaRPr lang="fr-FR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C00000"/>
                          </a:solidFill>
                        </a:rPr>
                        <a:t>Computation</a:t>
                      </a:r>
                      <a:endParaRPr lang="fr-FR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51"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dmincost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mintree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(r)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Search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fr-FR" sz="1600" b="0" baseline="0" dirty="0" err="1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lang="fr-FR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(one </a:t>
                      </a:r>
                      <a:r>
                        <a:rPr lang="fr-FR" sz="1600" b="0" baseline="0" dirty="0" err="1" smtClean="0">
                          <a:solidFill>
                            <a:schemeClr val="tx1"/>
                          </a:solidFill>
                        </a:rPr>
                        <a:t>branch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44"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dcost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netcost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)+</a:t>
                      </a:r>
                    </a:p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mintree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netcost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)+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∑</a:t>
                      </a:r>
                      <a:r>
                        <a:rPr lang="fr-FR" sz="1600" b="0" baseline="-25000" dirty="0" smtClean="0">
                          <a:solidFill>
                            <a:schemeClr val="tx1"/>
                          </a:solidFill>
                        </a:rPr>
                        <a:t>w=</a:t>
                      </a:r>
                      <a:r>
                        <a:rPr lang="fr-FR" sz="1600" b="0" baseline="-25000" dirty="0" err="1" smtClean="0">
                          <a:solidFill>
                            <a:schemeClr val="tx1"/>
                          </a:solidFill>
                        </a:rPr>
                        <a:t>e,..,r</a:t>
                      </a:r>
                      <a:r>
                        <a:rPr lang="fr-FR" sz="1600" b="0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netmin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(w)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44">
                <a:tc>
                  <a:txBody>
                    <a:bodyPr/>
                    <a:lstStyle/>
                    <a:p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dupdate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a,x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+u on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all </a:t>
                      </a:r>
                      <a:r>
                        <a:rPr lang="fr-FR" sz="1600" b="0" baseline="0" dirty="0" err="1" smtClean="0">
                          <a:solidFill>
                            <a:schemeClr val="tx1"/>
                          </a:solidFill>
                        </a:rPr>
                        <a:t>costs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+u on 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netmin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(r)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Focus on </a:t>
            </a:r>
            <a:r>
              <a:rPr lang="fr-FR" dirty="0" err="1" smtClean="0"/>
              <a:t>dcost</a:t>
            </a:r>
            <a:r>
              <a:rPr lang="fr-FR" dirty="0" smtClean="0"/>
              <a:t>(), </a:t>
            </a:r>
            <a:r>
              <a:rPr lang="fr-FR" dirty="0" err="1" smtClean="0"/>
              <a:t>dmincost</a:t>
            </a:r>
            <a:r>
              <a:rPr lang="fr-FR" dirty="0" smtClean="0"/>
              <a:t>(), </a:t>
            </a:r>
            <a:r>
              <a:rPr lang="fr-FR" dirty="0" err="1" smtClean="0"/>
              <a:t>dupdate</a:t>
            </a:r>
            <a:r>
              <a:rPr lang="fr-FR" dirty="0" smtClean="0"/>
              <a:t>()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830" y="4907661"/>
            <a:ext cx="3168882" cy="1666477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219595" y="6283926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cost-mintree</a:t>
            </a:r>
            <a:endParaRPr lang="fr-FR" sz="1400" b="0" i="1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95649" y="4968931"/>
            <a:ext cx="2383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mintree-mintree</a:t>
            </a:r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fr-FR" sz="1400" b="0" i="1" dirty="0" err="1" smtClean="0">
                <a:solidFill>
                  <a:schemeClr val="bg2">
                    <a:lumMod val="75000"/>
                  </a:schemeClr>
                </a:solidFill>
              </a:rPr>
              <a:t>bparent</a:t>
            </a:r>
            <a:r>
              <a:rPr lang="fr-FR" sz="1400" b="0" i="1" dirty="0" smtClean="0">
                <a:solidFill>
                  <a:schemeClr val="bg2">
                    <a:lumMod val="75000"/>
                  </a:schemeClr>
                </a:solidFill>
              </a:rPr>
              <a:t>())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527249" y="3299164"/>
            <a:ext cx="881591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4" name="ZoneTexte 53"/>
          <p:cNvSpPr txBox="1"/>
          <p:nvPr/>
        </p:nvSpPr>
        <p:spPr>
          <a:xfrm>
            <a:off x="7611713" y="3270389"/>
            <a:ext cx="884044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6" name="ZoneTexte 55"/>
          <p:cNvSpPr txBox="1"/>
          <p:nvPr/>
        </p:nvSpPr>
        <p:spPr>
          <a:xfrm>
            <a:off x="6718881" y="4483635"/>
            <a:ext cx="832450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8" name="ZoneTexte 57"/>
          <p:cNvSpPr txBox="1"/>
          <p:nvPr/>
        </p:nvSpPr>
        <p:spPr>
          <a:xfrm>
            <a:off x="6063040" y="2095691"/>
            <a:ext cx="881591" cy="58477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0" dirty="0" smtClean="0"/>
              <a:t>  </a:t>
            </a:r>
          </a:p>
          <a:p>
            <a:endParaRPr lang="fr-FR" sz="1600" b="0" dirty="0" smtClean="0"/>
          </a:p>
        </p:txBody>
      </p:sp>
      <p:sp>
        <p:nvSpPr>
          <p:cNvPr id="59" name="ZoneTexte 58"/>
          <p:cNvSpPr txBox="1"/>
          <p:nvPr/>
        </p:nvSpPr>
        <p:spPr>
          <a:xfrm>
            <a:off x="1593336" y="5551135"/>
            <a:ext cx="742312" cy="52322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0" dirty="0" smtClean="0"/>
              <a:t>  </a:t>
            </a:r>
          </a:p>
          <a:p>
            <a:endParaRPr lang="fr-FR" sz="1400" b="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503835" y="172635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164" y="3496845"/>
            <a:ext cx="3172663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Notes.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1) *u on </a:t>
            </a:r>
            <a:r>
              <a:rPr lang="fr-FR" sz="1800" b="0" dirty="0" err="1" smtClean="0"/>
              <a:t>netmin</a:t>
            </a:r>
            <a:r>
              <a:rPr lang="fr-FR" sz="1800" b="0" dirty="0" smtClean="0"/>
              <a:t>(r) </a:t>
            </a:r>
            <a:r>
              <a:rPr lang="fr-FR" sz="1800" b="0" dirty="0" err="1" smtClean="0"/>
              <a:t>does</a:t>
            </a:r>
            <a:r>
              <a:rPr lang="fr-FR" sz="1800" b="0" dirty="0" smtClean="0"/>
              <a:t> </a:t>
            </a:r>
            <a:r>
              <a:rPr lang="fr-FR" sz="1800" b="0" dirty="0" smtClean="0">
                <a:solidFill>
                  <a:srgbClr val="C00000"/>
                </a:solidFill>
              </a:rPr>
              <a:t>not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 </a:t>
            </a:r>
            <a:r>
              <a:rPr lang="fr-FR" sz="1800" b="0" dirty="0" err="1" smtClean="0"/>
              <a:t>multiply</a:t>
            </a:r>
            <a:r>
              <a:rPr lang="fr-FR" sz="1800" b="0" dirty="0" smtClean="0"/>
              <a:t> all the values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2) </a:t>
            </a:r>
            <a:r>
              <a:rPr lang="fr-FR" sz="1800" b="0" dirty="0" err="1" smtClean="0"/>
              <a:t>several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costs</a:t>
            </a:r>
            <a:r>
              <a:rPr lang="fr-FR" sz="1800" b="0" dirty="0" smtClean="0"/>
              <a:t> are possible</a:t>
            </a:r>
          </a:p>
        </p:txBody>
      </p:sp>
      <p:sp>
        <p:nvSpPr>
          <p:cNvPr id="21" name="Ellipse 20"/>
          <p:cNvSpPr/>
          <p:nvPr/>
        </p:nvSpPr>
        <p:spPr bwMode="auto">
          <a:xfrm>
            <a:off x="6098899" y="1864148"/>
            <a:ext cx="225750" cy="21131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7611713" y="3019663"/>
            <a:ext cx="225750" cy="21131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3" name="Ellipse 22"/>
          <p:cNvSpPr/>
          <p:nvPr/>
        </p:nvSpPr>
        <p:spPr bwMode="auto">
          <a:xfrm>
            <a:off x="6765445" y="5065394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6718881" y="4230744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5" name="Ellipse 24"/>
          <p:cNvSpPr/>
          <p:nvPr/>
        </p:nvSpPr>
        <p:spPr bwMode="auto">
          <a:xfrm>
            <a:off x="7611713" y="2791539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6098899" y="1642720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1029564" y="1864148"/>
            <a:ext cx="225750" cy="211314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1029564" y="2430214"/>
            <a:ext cx="225750" cy="211314"/>
          </a:xfrm>
          <a:prstGeom prst="ellipse">
            <a:avLst/>
          </a:prstGeom>
          <a:solidFill>
            <a:srgbClr val="EA921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6098899" y="1439490"/>
            <a:ext cx="225750" cy="211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1029564" y="3046862"/>
            <a:ext cx="225750" cy="21131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Conclusions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heavy</a:t>
            </a:r>
            <a:r>
              <a:rPr lang="fr-FR" dirty="0" smtClean="0"/>
              <a:t>/light </a:t>
            </a:r>
            <a:r>
              <a:rPr lang="fr-FR" dirty="0" err="1" smtClean="0"/>
              <a:t>edges</a:t>
            </a:r>
            <a:r>
              <a:rPr lang="fr-FR" dirty="0" smtClean="0"/>
              <a:t> and </a:t>
            </a:r>
            <a:r>
              <a:rPr lang="fr-FR" dirty="0" err="1" smtClean="0"/>
              <a:t>globally</a:t>
            </a:r>
            <a:r>
              <a:rPr lang="fr-FR" dirty="0" smtClean="0"/>
              <a:t> </a:t>
            </a:r>
            <a:r>
              <a:rPr lang="fr-FR" dirty="0" err="1" smtClean="0"/>
              <a:t>biased</a:t>
            </a:r>
            <a:r>
              <a:rPr lang="fr-FR" dirty="0" smtClean="0"/>
              <a:t>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 smtClean="0">
              <a:solidFill>
                <a:srgbClr val="C00000"/>
              </a:solidFill>
            </a:endParaRPr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Good news</a:t>
            </a:r>
            <a:r>
              <a:rPr lang="fr-FR" dirty="0" smtClean="0">
                <a:solidFill>
                  <a:srgbClr val="0099CC"/>
                </a:solidFill>
              </a:rPr>
              <a:t>: </a:t>
            </a:r>
            <a:r>
              <a:rPr lang="fr-FR" dirty="0" smtClean="0"/>
              <a:t>All the </a:t>
            </a:r>
            <a:r>
              <a:rPr lang="fr-FR" dirty="0" err="1" smtClean="0"/>
              <a:t>operations</a:t>
            </a:r>
            <a:r>
              <a:rPr lang="fr-FR" dirty="0" smtClean="0"/>
              <a:t> are in </a:t>
            </a:r>
            <a:r>
              <a:rPr lang="fr-FR" dirty="0" smtClean="0">
                <a:solidFill>
                  <a:srgbClr val="C00000"/>
                </a:solidFill>
              </a:rPr>
              <a:t>O(log n)</a:t>
            </a:r>
          </a:p>
          <a:p>
            <a:pPr lvl="1"/>
            <a:r>
              <a:rPr lang="fr-FR" dirty="0" err="1" smtClean="0">
                <a:solidFill>
                  <a:srgbClr val="C00000"/>
                </a:solidFill>
              </a:rPr>
              <a:t>Principle</a:t>
            </a:r>
            <a:r>
              <a:rPr lang="fr-FR" dirty="0" smtClean="0">
                <a:solidFill>
                  <a:srgbClr val="C00000"/>
                </a:solidFill>
              </a:rPr>
              <a:t>: </a:t>
            </a:r>
            <a:r>
              <a:rPr lang="fr-FR" dirty="0" err="1" smtClean="0"/>
              <a:t>Create</a:t>
            </a:r>
            <a:r>
              <a:rPr lang="fr-FR" dirty="0" smtClean="0"/>
              <a:t> the </a:t>
            </a:r>
            <a:r>
              <a:rPr lang="fr-FR" dirty="0" err="1" smtClean="0"/>
              <a:t>solid</a:t>
            </a:r>
            <a:r>
              <a:rPr lang="fr-FR" dirty="0" smtClean="0"/>
              <a:t> </a:t>
            </a:r>
            <a:r>
              <a:rPr lang="fr-FR" dirty="0" err="1" smtClean="0"/>
              <a:t>path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v to r,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on the </a:t>
            </a:r>
            <a:r>
              <a:rPr lang="fr-FR" dirty="0" err="1" smtClean="0"/>
              <a:t>associated</a:t>
            </a:r>
            <a:r>
              <a:rPr lang="fr-FR" dirty="0" smtClean="0"/>
              <a:t>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endParaRPr lang="fr-FR" dirty="0" smtClean="0"/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Local </a:t>
            </a:r>
            <a:r>
              <a:rPr lang="fr-FR" dirty="0" err="1" smtClean="0">
                <a:solidFill>
                  <a:srgbClr val="C00000"/>
                </a:solidFill>
              </a:rPr>
              <a:t>operations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/>
              <a:t>dparent</a:t>
            </a:r>
            <a:r>
              <a:rPr lang="fr-FR" dirty="0" smtClean="0"/>
              <a:t>(v), </a:t>
            </a:r>
            <a:r>
              <a:rPr lang="fr-FR" dirty="0" err="1" smtClean="0"/>
              <a:t>droot</a:t>
            </a:r>
            <a:r>
              <a:rPr lang="fr-FR" dirty="0" smtClean="0"/>
              <a:t>(v) </a:t>
            </a:r>
            <a:r>
              <a:rPr lang="fr-FR" dirty="0" err="1" smtClean="0"/>
              <a:t>search</a:t>
            </a:r>
            <a:r>
              <a:rPr lang="fr-FR" dirty="0" smtClean="0"/>
              <a:t> the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endParaRPr lang="fr-FR" dirty="0" smtClean="0"/>
          </a:p>
          <a:p>
            <a:pPr lvl="1"/>
            <a:r>
              <a:rPr lang="fr-FR" dirty="0" err="1" smtClean="0">
                <a:solidFill>
                  <a:srgbClr val="C00000"/>
                </a:solidFill>
              </a:rPr>
              <a:t>Aggregate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operations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/>
              <a:t>dcost</a:t>
            </a:r>
            <a:r>
              <a:rPr lang="fr-FR" dirty="0" smtClean="0"/>
              <a:t>(v), </a:t>
            </a:r>
            <a:r>
              <a:rPr lang="fr-FR" dirty="0" err="1" smtClean="0"/>
              <a:t>dmincost</a:t>
            </a:r>
            <a:r>
              <a:rPr lang="fr-FR" dirty="0" smtClean="0"/>
              <a:t>(v), update(</a:t>
            </a:r>
            <a:r>
              <a:rPr lang="fr-FR" dirty="0" err="1" smtClean="0"/>
              <a:t>v,u</a:t>
            </a:r>
            <a:r>
              <a:rPr lang="fr-FR" dirty="0" smtClean="0"/>
              <a:t>) store relative information at </a:t>
            </a:r>
            <a:r>
              <a:rPr lang="fr-FR" dirty="0" err="1" smtClean="0"/>
              <a:t>nodes</a:t>
            </a:r>
            <a:r>
              <a:rPr lang="fr-FR" dirty="0" smtClean="0"/>
              <a:t> and </a:t>
            </a:r>
            <a:r>
              <a:rPr lang="fr-FR" dirty="0" err="1" smtClean="0"/>
              <a:t>sometimes</a:t>
            </a:r>
            <a:r>
              <a:rPr lang="fr-FR" dirty="0" smtClean="0"/>
              <a:t> </a:t>
            </a:r>
            <a:r>
              <a:rPr lang="fr-FR" dirty="0" err="1" smtClean="0"/>
              <a:t>search</a:t>
            </a:r>
            <a:r>
              <a:rPr lang="fr-FR" dirty="0" smtClean="0"/>
              <a:t> the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endParaRPr lang="fr-FR" dirty="0" smtClean="0"/>
          </a:p>
          <a:p>
            <a:pPr lvl="1"/>
            <a:r>
              <a:rPr lang="fr-FR" dirty="0" smtClean="0">
                <a:solidFill>
                  <a:srgbClr val="C00000"/>
                </a:solidFill>
              </a:rPr>
              <a:t>Operations</a:t>
            </a:r>
            <a:r>
              <a:rPr lang="fr-FR" dirty="0" smtClean="0"/>
              <a:t> </a:t>
            </a:r>
            <a:r>
              <a:rPr lang="fr-FR" dirty="0" err="1" smtClean="0"/>
              <a:t>dlink</a:t>
            </a:r>
            <a:r>
              <a:rPr lang="fr-FR" dirty="0" smtClean="0"/>
              <a:t>(</a:t>
            </a:r>
            <a:r>
              <a:rPr lang="fr-FR" dirty="0" err="1" smtClean="0"/>
              <a:t>v,w,u</a:t>
            </a:r>
            <a:r>
              <a:rPr lang="fr-FR" dirty="0" smtClean="0"/>
              <a:t>), </a:t>
            </a:r>
            <a:r>
              <a:rPr lang="fr-FR" dirty="0" err="1" smtClean="0"/>
              <a:t>dcut</a:t>
            </a:r>
            <a:r>
              <a:rPr lang="fr-FR" dirty="0" smtClean="0"/>
              <a:t>(v), </a:t>
            </a:r>
            <a:r>
              <a:rPr lang="fr-FR" dirty="0" err="1" smtClean="0"/>
              <a:t>devert</a:t>
            </a:r>
            <a:r>
              <a:rPr lang="fr-FR" dirty="0" smtClean="0"/>
              <a:t>(v) </a:t>
            </a:r>
            <a:r>
              <a:rPr lang="fr-FR" dirty="0" err="1" smtClean="0">
                <a:solidFill>
                  <a:srgbClr val="C00000"/>
                </a:solidFill>
              </a:rPr>
              <a:t>modifying</a:t>
            </a:r>
            <a:r>
              <a:rPr lang="fr-FR" dirty="0" smtClean="0">
                <a:solidFill>
                  <a:srgbClr val="C00000"/>
                </a:solidFill>
              </a:rPr>
              <a:t> the structure of the </a:t>
            </a:r>
            <a:r>
              <a:rPr lang="fr-FR" dirty="0" err="1" smtClean="0">
                <a:solidFill>
                  <a:srgbClr val="C00000"/>
                </a:solidFill>
              </a:rPr>
              <a:t>forest</a:t>
            </a:r>
            <a:r>
              <a:rPr lang="fr-FR" dirty="0" smtClean="0"/>
              <a:t> </a:t>
            </a:r>
            <a:r>
              <a:rPr lang="fr-FR" dirty="0" err="1" smtClean="0"/>
              <a:t>link</a:t>
            </a:r>
            <a:r>
              <a:rPr lang="fr-FR" dirty="0" smtClean="0"/>
              <a:t>, </a:t>
            </a:r>
            <a:r>
              <a:rPr lang="fr-FR" dirty="0" err="1" smtClean="0"/>
              <a:t>cut</a:t>
            </a:r>
            <a:r>
              <a:rPr lang="fr-FR" dirty="0" smtClean="0"/>
              <a:t>, reverse, </a:t>
            </a:r>
            <a:r>
              <a:rPr lang="fr-FR" dirty="0" err="1" smtClean="0"/>
              <a:t>re</a:t>
            </a:r>
            <a:r>
              <a:rPr lang="fr-FR" dirty="0" smtClean="0"/>
              <a:t>-balance the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 </a:t>
            </a:r>
            <a:r>
              <a:rPr lang="fr-FR" dirty="0" err="1" smtClean="0"/>
              <a:t>involved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costs</a:t>
            </a:r>
            <a:r>
              <a:rPr lang="fr-FR" dirty="0" smtClean="0"/>
              <a:t> are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: Conclusions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all situations:</a:t>
            </a:r>
          </a:p>
          <a:p>
            <a:pPr marL="0" indent="0">
              <a:buNone/>
            </a:pPr>
            <a:endParaRPr lang="fr-FR" dirty="0" smtClean="0"/>
          </a:p>
          <a:p>
            <a:pPr lvl="1" indent="-342900"/>
            <a:r>
              <a:rPr lang="fr-FR" dirty="0" smtClean="0"/>
              <a:t>Not </a:t>
            </a:r>
            <a:r>
              <a:rPr lang="fr-FR" dirty="0" err="1" smtClean="0"/>
              <a:t>adapted</a:t>
            </a:r>
            <a:r>
              <a:rPr lang="fr-FR" dirty="0" smtClean="0"/>
              <a:t> to top-down </a:t>
            </a:r>
            <a:r>
              <a:rPr lang="fr-FR" dirty="0" err="1" smtClean="0"/>
              <a:t>visiting</a:t>
            </a:r>
            <a:r>
              <a:rPr lang="fr-FR" dirty="0" smtClean="0"/>
              <a:t> the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endParaRPr lang="fr-FR" dirty="0" smtClean="0"/>
          </a:p>
          <a:p>
            <a:pPr lvl="1" indent="-342900"/>
            <a:r>
              <a:rPr lang="fr-FR" dirty="0" smtClean="0"/>
              <a:t>Not </a:t>
            </a:r>
            <a:r>
              <a:rPr lang="fr-FR" dirty="0" err="1" smtClean="0"/>
              <a:t>adapted</a:t>
            </a:r>
            <a:r>
              <a:rPr lang="fr-FR" dirty="0" smtClean="0"/>
              <a:t> to </a:t>
            </a:r>
            <a:r>
              <a:rPr lang="fr-FR" dirty="0" err="1" smtClean="0"/>
              <a:t>searching</a:t>
            </a:r>
            <a:r>
              <a:rPr lang="fr-FR" dirty="0" smtClean="0"/>
              <a:t> a value in the </a:t>
            </a:r>
            <a:r>
              <a:rPr lang="fr-FR" dirty="0" err="1" smtClean="0"/>
              <a:t>forest</a:t>
            </a:r>
            <a:r>
              <a:rPr lang="fr-FR" dirty="0" smtClean="0"/>
              <a:t>/a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endParaRPr lang="fr-FR" dirty="0" smtClean="0"/>
          </a:p>
          <a:p>
            <a:pPr lvl="1" indent="-342900"/>
            <a:r>
              <a:rPr lang="fr-FR" dirty="0" err="1" smtClean="0"/>
              <a:t>Aggregate</a:t>
            </a:r>
            <a:r>
              <a:rPr lang="fr-FR" dirty="0" smtClean="0"/>
              <a:t> </a:t>
            </a:r>
            <a:r>
              <a:rPr lang="fr-FR" dirty="0" err="1" smtClean="0"/>
              <a:t>operations</a:t>
            </a:r>
            <a:r>
              <a:rPr lang="fr-FR" dirty="0" smtClean="0"/>
              <a:t> do not </a:t>
            </a:r>
            <a:r>
              <a:rPr lang="fr-FR" dirty="0" err="1" smtClean="0"/>
              <a:t>allow</a:t>
            </a:r>
            <a:r>
              <a:rPr lang="fr-FR" dirty="0" smtClean="0"/>
              <a:t> multiplications</a:t>
            </a:r>
          </a:p>
          <a:p>
            <a:pPr lvl="1" indent="-34290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117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Motivations for an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Array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-List </a:t>
            </a:r>
            <a:r>
              <a:rPr lang="fr-FR" sz="1800" dirty="0" smtClean="0">
                <a:solidFill>
                  <a:schemeClr val="bg1">
                    <a:lumMod val="95000"/>
                  </a:schemeClr>
                </a:solidFill>
              </a:rPr>
              <a:t>(but not the Java Collection)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Fundamentals: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Dynamic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Trees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smtClean="0"/>
              <a:t>A </a:t>
            </a:r>
            <a:r>
              <a:rPr lang="fr-FR" dirty="0" err="1"/>
              <a:t>S</a:t>
            </a:r>
            <a:r>
              <a:rPr lang="fr-FR" dirty="0" err="1" smtClean="0"/>
              <a:t>equence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/>
              <a:t>F</a:t>
            </a:r>
            <a:r>
              <a:rPr lang="fr-FR" dirty="0" err="1" smtClean="0"/>
              <a:t>iliform</a:t>
            </a:r>
            <a:r>
              <a:rPr lang="fr-FR" dirty="0" smtClean="0"/>
              <a:t> </a:t>
            </a:r>
            <a:r>
              <a:rPr lang="fr-FR" dirty="0" err="1"/>
              <a:t>T</a:t>
            </a:r>
            <a:r>
              <a:rPr lang="fr-FR" dirty="0" err="1" smtClean="0"/>
              <a:t>ree</a:t>
            </a:r>
            <a:r>
              <a:rPr lang="fr-FR" dirty="0" smtClean="0"/>
              <a:t>  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step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further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: A Log-List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too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… but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Needs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Adjustments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17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Connecteur droit 44"/>
          <p:cNvCxnSpPr/>
          <p:nvPr/>
        </p:nvCxnSpPr>
        <p:spPr bwMode="auto">
          <a:xfrm flipV="1">
            <a:off x="4249147" y="2052437"/>
            <a:ext cx="551453" cy="49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13" idx="3"/>
            <a:endCxn id="27" idx="7"/>
          </p:cNvCxnSpPr>
          <p:nvPr/>
        </p:nvCxnSpPr>
        <p:spPr bwMode="auto">
          <a:xfrm flipV="1">
            <a:off x="1948928" y="4170261"/>
            <a:ext cx="598029" cy="5570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sequence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: </a:t>
            </a:r>
            <a:r>
              <a:rPr lang="fr-FR" dirty="0" err="1"/>
              <a:t>I</a:t>
            </a:r>
            <a:r>
              <a:rPr lang="fr-FR" dirty="0" err="1" smtClean="0"/>
              <a:t>mplement</a:t>
            </a:r>
            <a:r>
              <a:rPr lang="fr-FR" dirty="0" smtClean="0"/>
              <a:t> a </a:t>
            </a:r>
            <a:r>
              <a:rPr lang="fr-FR" dirty="0" err="1" smtClean="0"/>
              <a:t>sequence</a:t>
            </a:r>
            <a:r>
              <a:rPr lang="fr-FR" dirty="0" smtClean="0"/>
              <a:t> as a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54877" y="1257626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469141" y="1261744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478279" y="1261744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4458229" y="1269757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58336" y="5954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11" name="Connecteur droit 10"/>
          <p:cNvCxnSpPr/>
          <p:nvPr/>
        </p:nvCxnSpPr>
        <p:spPr bwMode="auto">
          <a:xfrm flipV="1">
            <a:off x="240381" y="472690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 bwMode="auto">
          <a:xfrm>
            <a:off x="163199" y="625297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922554" y="458288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286" y="497219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021262" y="540396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79943" y="58421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8402" y="560654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859059" y="5126543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1290971" y="468055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1762941" y="429397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169215" y="55076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40452" y="42333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4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91981" y="468562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3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39474" y="5080794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2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171706" y="38473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cxnSp>
        <p:nvCxnSpPr>
          <p:cNvPr id="26" name="Connecteur droit 25"/>
          <p:cNvCxnSpPr/>
          <p:nvPr/>
        </p:nvCxnSpPr>
        <p:spPr bwMode="auto">
          <a:xfrm flipV="1">
            <a:off x="2470423" y="261941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 bwMode="auto">
          <a:xfrm>
            <a:off x="2393241" y="414548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4152596" y="247539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705328" y="286470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251304" y="329647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809985" y="373467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68444" y="349905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3089101" y="301905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3521013" y="25730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35" name="ZoneTexte 34"/>
          <p:cNvSpPr txBox="1"/>
          <p:nvPr/>
        </p:nvSpPr>
        <p:spPr>
          <a:xfrm>
            <a:off x="3992983" y="218648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2388385" y="34392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95373" y="21097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9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335599" y="2569689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871990" y="30190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008034" y="382232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5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130883" y="169747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10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4642463" y="201733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03257" y="1983050"/>
            <a:ext cx="19800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Dynamic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</a:t>
            </a:r>
            <a:r>
              <a:rPr lang="fr-FR" sz="1800" b="0" dirty="0" smtClean="0"/>
              <a:t> L</a:t>
            </a:r>
          </a:p>
          <a:p>
            <a:r>
              <a:rPr lang="fr-FR" sz="1800" b="0" dirty="0" err="1"/>
              <a:t>a</a:t>
            </a:r>
            <a:r>
              <a:rPr lang="fr-FR" sz="1800" b="0" dirty="0" err="1" smtClean="0"/>
              <a:t>ssociated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with</a:t>
            </a:r>
            <a:r>
              <a:rPr lang="fr-FR" sz="1800" b="0" dirty="0" smtClean="0"/>
              <a:t> P</a:t>
            </a:r>
          </a:p>
          <a:p>
            <a:endParaRPr lang="fr-FR" sz="1800" b="0" dirty="0"/>
          </a:p>
          <a:p>
            <a:r>
              <a:rPr lang="fr-FR" sz="1800" b="0" dirty="0" smtClean="0">
                <a:solidFill>
                  <a:srgbClr val="0000FF"/>
                </a:solidFill>
              </a:rPr>
              <a:t>The index i </a:t>
            </a:r>
            <a:r>
              <a:rPr lang="fr-FR" sz="1800" b="0" dirty="0" err="1" smtClean="0">
                <a:solidFill>
                  <a:srgbClr val="0000FF"/>
                </a:solidFill>
              </a:rPr>
              <a:t>is</a:t>
            </a:r>
            <a:r>
              <a:rPr lang="fr-FR" sz="1800" b="0" dirty="0" smtClean="0">
                <a:solidFill>
                  <a:srgbClr val="0000FF"/>
                </a:solidFill>
              </a:rPr>
              <a:t> a</a:t>
            </a:r>
          </a:p>
          <a:p>
            <a:r>
              <a:rPr lang="fr-FR" sz="1800" b="0" dirty="0">
                <a:solidFill>
                  <a:srgbClr val="0000FF"/>
                </a:solidFill>
              </a:rPr>
              <a:t>n</a:t>
            </a:r>
            <a:r>
              <a:rPr lang="fr-FR" sz="1800" b="0" dirty="0" smtClean="0">
                <a:solidFill>
                  <a:srgbClr val="0000FF"/>
                </a:solidFill>
              </a:rPr>
              <a:t>ew </a:t>
            </a:r>
            <a:r>
              <a:rPr lang="fr-FR" sz="1800" b="0" dirty="0" err="1" smtClean="0">
                <a:solidFill>
                  <a:srgbClr val="0000FF"/>
                </a:solidFill>
              </a:rPr>
              <a:t>cost</a:t>
            </a:r>
            <a:r>
              <a:rPr lang="fr-FR" sz="1800" b="0" dirty="0" smtClean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50" name="Connecteur droit avec flèche 49"/>
          <p:cNvCxnSpPr/>
          <p:nvPr/>
        </p:nvCxnSpPr>
        <p:spPr bwMode="auto">
          <a:xfrm flipH="1">
            <a:off x="503257" y="633755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 bwMode="auto">
          <a:xfrm flipH="1">
            <a:off x="4932040" y="2104569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1329832" y="614117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/>
              <a:t>h</a:t>
            </a:r>
            <a:r>
              <a:rPr lang="fr-FR" sz="1800" b="0" dirty="0" err="1" smtClean="0"/>
              <a:t>ead</a:t>
            </a:r>
            <a:r>
              <a:rPr lang="fr-FR" sz="1800" b="0" dirty="0" smtClean="0"/>
              <a:t>(L)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07047" y="1925046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tail</a:t>
            </a:r>
            <a:r>
              <a:rPr lang="fr-FR" sz="1800" b="0" dirty="0" smtClean="0"/>
              <a:t>+(L)</a:t>
            </a:r>
          </a:p>
        </p:txBody>
      </p:sp>
      <p:cxnSp>
        <p:nvCxnSpPr>
          <p:cNvPr id="54" name="Connecteur droit avec flèche 53"/>
          <p:cNvCxnSpPr/>
          <p:nvPr/>
        </p:nvCxnSpPr>
        <p:spPr bwMode="auto">
          <a:xfrm flipH="1">
            <a:off x="4474254" y="2566234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249261" y="23867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/>
              <a:t>t</a:t>
            </a:r>
            <a:r>
              <a:rPr lang="fr-FR" sz="1800" b="0" dirty="0" err="1" smtClean="0"/>
              <a:t>ail</a:t>
            </a:r>
            <a:r>
              <a:rPr lang="fr-FR" sz="1800" b="0" dirty="0" smtClean="0"/>
              <a:t>(L)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414164" y="3334959"/>
            <a:ext cx="291297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C00000"/>
                </a:solidFill>
              </a:rPr>
              <a:t>We</a:t>
            </a:r>
            <a:r>
              <a:rPr lang="fr-FR" sz="1800" b="0" dirty="0" smtClean="0">
                <a:solidFill>
                  <a:srgbClr val="C00000"/>
                </a:solidFill>
              </a:rPr>
              <a:t> </a:t>
            </a:r>
            <a:r>
              <a:rPr lang="fr-FR" sz="1800" b="0" dirty="0" err="1" smtClean="0">
                <a:solidFill>
                  <a:srgbClr val="C00000"/>
                </a:solidFill>
              </a:rPr>
              <a:t>need</a:t>
            </a:r>
            <a:r>
              <a:rPr lang="fr-FR" sz="1800" b="0" dirty="0">
                <a:solidFill>
                  <a:srgbClr val="C00000"/>
                </a:solidFill>
              </a:rPr>
              <a:t> </a:t>
            </a:r>
            <a:r>
              <a:rPr lang="fr-FR" sz="1800" b="0" dirty="0" smtClean="0">
                <a:solidFill>
                  <a:srgbClr val="C00000"/>
                </a:solidFill>
              </a:rPr>
              <a:t>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Compute</a:t>
            </a:r>
            <a:r>
              <a:rPr lang="fr-FR" sz="1800" b="0" dirty="0" smtClean="0"/>
              <a:t> P</a:t>
            </a:r>
            <a:r>
              <a:rPr lang="fr-FR" sz="1800" b="0" baseline="-25000" dirty="0" smtClean="0"/>
              <a:t>i</a:t>
            </a:r>
            <a:r>
              <a:rPr lang="fr-FR" sz="1800" b="0" dirty="0" smtClean="0"/>
              <a:t>, P</a:t>
            </a:r>
            <a:r>
              <a:rPr lang="fr-FR" sz="1800" b="0" baseline="-25000" dirty="0" smtClean="0"/>
              <a:t>i</a:t>
            </a:r>
            <a:r>
              <a:rPr lang="fr-FR" sz="1800" b="0" baseline="30000" dirty="0" smtClean="0"/>
              <a:t>-1 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fixed</a:t>
            </a:r>
            <a:r>
              <a:rPr lang="fr-FR" sz="1800" b="0" dirty="0" smtClean="0"/>
              <a:t> 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Perform</a:t>
            </a:r>
            <a:r>
              <a:rPr lang="fr-FR" sz="1800" b="0" dirty="0" smtClean="0"/>
              <a:t> a reversal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Perform</a:t>
            </a:r>
            <a:r>
              <a:rPr lang="fr-FR" sz="1800" b="0" dirty="0" smtClean="0"/>
              <a:t> a transposition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/>
              <a:t>Update all </a:t>
            </a:r>
            <a:r>
              <a:rPr lang="fr-FR" sz="1800" b="0" dirty="0" err="1" smtClean="0"/>
              <a:t>P</a:t>
            </a:r>
            <a:r>
              <a:rPr lang="fr-FR" sz="1800" b="0" baseline="-25000" dirty="0" err="1" smtClean="0"/>
              <a:t>j</a:t>
            </a:r>
            <a:r>
              <a:rPr lang="fr-FR" sz="1800" b="0" dirty="0" smtClean="0"/>
              <a:t>, P</a:t>
            </a:r>
            <a:r>
              <a:rPr lang="fr-FR" sz="1800" b="0" baseline="-25000" dirty="0" smtClean="0"/>
              <a:t>j</a:t>
            </a:r>
            <a:r>
              <a:rPr lang="fr-FR" sz="1800" b="0" baseline="30000" dirty="0" smtClean="0"/>
              <a:t>-1</a:t>
            </a:r>
            <a:endParaRPr lang="fr-FR" sz="1800" b="0" dirty="0"/>
          </a:p>
          <a:p>
            <a:r>
              <a:rPr lang="fr-FR" sz="1800" b="0" dirty="0" smtClean="0"/>
              <a:t>in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  <a:endParaRPr lang="fr-FR" sz="1800" b="0" dirty="0">
              <a:solidFill>
                <a:srgbClr val="C00000"/>
              </a:solidFill>
            </a:endParaRPr>
          </a:p>
          <a:p>
            <a:endParaRPr lang="fr-F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63118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 rot="18963543">
            <a:off x="1654853" y="3514562"/>
            <a:ext cx="1995354" cy="7353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sequence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: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54877" y="1257626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469141" y="1261744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478279" y="1261744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4458229" y="1269757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58336" y="5954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11" name="Connecteur droit 10"/>
          <p:cNvCxnSpPr/>
          <p:nvPr/>
        </p:nvCxnSpPr>
        <p:spPr bwMode="auto">
          <a:xfrm flipV="1">
            <a:off x="240381" y="472690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 bwMode="auto">
          <a:xfrm>
            <a:off x="163199" y="625297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922554" y="458288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286" y="497219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021262" y="540396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79943" y="58421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8402" y="560654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859059" y="5126543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1290971" y="468055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1762941" y="429397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169215" y="55076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40452" y="42333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4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91981" y="468562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3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39474" y="5080794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2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171706" y="38473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cxnSp>
        <p:nvCxnSpPr>
          <p:cNvPr id="26" name="Connecteur droit 25"/>
          <p:cNvCxnSpPr/>
          <p:nvPr/>
        </p:nvCxnSpPr>
        <p:spPr bwMode="auto">
          <a:xfrm flipV="1">
            <a:off x="2470423" y="261941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 bwMode="auto">
          <a:xfrm>
            <a:off x="2393241" y="414548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4152596" y="247539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705328" y="286470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251304" y="329647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809985" y="373467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68444" y="349905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3089101" y="301905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3521013" y="25730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35" name="ZoneTexte 34"/>
          <p:cNvSpPr txBox="1"/>
          <p:nvPr/>
        </p:nvSpPr>
        <p:spPr>
          <a:xfrm>
            <a:off x="3992983" y="218648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2388385" y="34392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95373" y="21097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9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335599" y="2569689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871990" y="30190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1" name="Connecteur droit 40"/>
          <p:cNvCxnSpPr>
            <a:stCxn id="13" idx="3"/>
            <a:endCxn id="27" idx="7"/>
          </p:cNvCxnSpPr>
          <p:nvPr/>
        </p:nvCxnSpPr>
        <p:spPr bwMode="auto">
          <a:xfrm flipV="1">
            <a:off x="1948928" y="4170261"/>
            <a:ext cx="598029" cy="5570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2008034" y="382232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5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130883" y="169747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10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45" name="Connecteur droit 44"/>
          <p:cNvCxnSpPr/>
          <p:nvPr/>
        </p:nvCxnSpPr>
        <p:spPr bwMode="auto">
          <a:xfrm flipV="1">
            <a:off x="4249147" y="2052437"/>
            <a:ext cx="551453" cy="49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 bwMode="auto">
          <a:xfrm>
            <a:off x="4642463" y="201733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03257" y="1983050"/>
            <a:ext cx="19800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Dynamic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tree</a:t>
            </a:r>
            <a:r>
              <a:rPr lang="fr-FR" sz="1800" b="0" dirty="0" smtClean="0"/>
              <a:t> L</a:t>
            </a:r>
          </a:p>
          <a:p>
            <a:r>
              <a:rPr lang="fr-FR" sz="1800" b="0" dirty="0" err="1"/>
              <a:t>a</a:t>
            </a:r>
            <a:r>
              <a:rPr lang="fr-FR" sz="1800" b="0" dirty="0" err="1" smtClean="0"/>
              <a:t>ssociated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with</a:t>
            </a:r>
            <a:r>
              <a:rPr lang="fr-FR" sz="1800" b="0" dirty="0" smtClean="0"/>
              <a:t> P</a:t>
            </a:r>
          </a:p>
          <a:p>
            <a:endParaRPr lang="fr-FR" sz="1800" b="0" dirty="0"/>
          </a:p>
          <a:p>
            <a:r>
              <a:rPr lang="fr-FR" sz="1800" b="0" dirty="0" smtClean="0">
                <a:solidFill>
                  <a:srgbClr val="0000FF"/>
                </a:solidFill>
              </a:rPr>
              <a:t>The index i </a:t>
            </a:r>
            <a:r>
              <a:rPr lang="fr-FR" sz="1800" b="0" dirty="0" err="1" smtClean="0">
                <a:solidFill>
                  <a:srgbClr val="0000FF"/>
                </a:solidFill>
              </a:rPr>
              <a:t>is</a:t>
            </a:r>
            <a:r>
              <a:rPr lang="fr-FR" sz="1800" b="0" dirty="0" smtClean="0">
                <a:solidFill>
                  <a:srgbClr val="0000FF"/>
                </a:solidFill>
              </a:rPr>
              <a:t> a</a:t>
            </a:r>
          </a:p>
          <a:p>
            <a:r>
              <a:rPr lang="fr-FR" sz="1800" b="0" dirty="0">
                <a:solidFill>
                  <a:srgbClr val="0000FF"/>
                </a:solidFill>
              </a:rPr>
              <a:t>n</a:t>
            </a:r>
            <a:r>
              <a:rPr lang="fr-FR" sz="1800" b="0" dirty="0" smtClean="0">
                <a:solidFill>
                  <a:srgbClr val="0000FF"/>
                </a:solidFill>
              </a:rPr>
              <a:t>ew </a:t>
            </a:r>
            <a:r>
              <a:rPr lang="fr-FR" sz="1800" b="0" dirty="0" err="1" smtClean="0">
                <a:solidFill>
                  <a:srgbClr val="0000FF"/>
                </a:solidFill>
              </a:rPr>
              <a:t>cost</a:t>
            </a:r>
            <a:r>
              <a:rPr lang="fr-FR" sz="1800" b="0" dirty="0" smtClean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50" name="Connecteur droit avec flèche 49"/>
          <p:cNvCxnSpPr/>
          <p:nvPr/>
        </p:nvCxnSpPr>
        <p:spPr bwMode="auto">
          <a:xfrm flipH="1">
            <a:off x="503257" y="633755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 bwMode="auto">
          <a:xfrm flipH="1">
            <a:off x="4932040" y="2104569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1329832" y="614117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/>
              <a:t>h</a:t>
            </a:r>
            <a:r>
              <a:rPr lang="fr-FR" sz="1800" b="0" dirty="0" err="1" smtClean="0"/>
              <a:t>ead</a:t>
            </a:r>
            <a:r>
              <a:rPr lang="fr-FR" sz="1800" b="0" dirty="0" smtClean="0"/>
              <a:t>(L)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07047" y="1925046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tail</a:t>
            </a:r>
            <a:r>
              <a:rPr lang="fr-FR" sz="1800" b="0" dirty="0" smtClean="0"/>
              <a:t>+(L)</a:t>
            </a:r>
          </a:p>
        </p:txBody>
      </p:sp>
      <p:cxnSp>
        <p:nvCxnSpPr>
          <p:cNvPr id="54" name="Connecteur droit avec flèche 53"/>
          <p:cNvCxnSpPr/>
          <p:nvPr/>
        </p:nvCxnSpPr>
        <p:spPr bwMode="auto">
          <a:xfrm flipH="1">
            <a:off x="4474254" y="2566234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249261" y="23867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/>
              <a:t>t</a:t>
            </a:r>
            <a:r>
              <a:rPr lang="fr-FR" sz="1800" b="0" dirty="0" err="1" smtClean="0"/>
              <a:t>ail</a:t>
            </a:r>
            <a:r>
              <a:rPr lang="fr-FR" sz="1800" b="0" dirty="0" smtClean="0"/>
              <a:t>(L)</a:t>
            </a:r>
          </a:p>
        </p:txBody>
      </p:sp>
      <p:cxnSp>
        <p:nvCxnSpPr>
          <p:cNvPr id="58" name="Connecteur droit avec flèche 57"/>
          <p:cNvCxnSpPr/>
          <p:nvPr/>
        </p:nvCxnSpPr>
        <p:spPr bwMode="auto">
          <a:xfrm flipH="1">
            <a:off x="2150061" y="4668200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939674" y="4454538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t8(x=8)</a:t>
            </a:r>
          </a:p>
        </p:txBody>
      </p:sp>
      <p:cxnSp>
        <p:nvCxnSpPr>
          <p:cNvPr id="60" name="Connecteur droit avec flèche 59"/>
          <p:cNvCxnSpPr/>
          <p:nvPr/>
        </p:nvCxnSpPr>
        <p:spPr bwMode="auto">
          <a:xfrm flipH="1">
            <a:off x="3013110" y="3836370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721953" y="3534499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t</a:t>
            </a:r>
            <a:r>
              <a:rPr lang="fr-FR" sz="1800" b="0" dirty="0" smtClean="0"/>
              <a:t>1(y=1)</a:t>
            </a:r>
          </a:p>
        </p:txBody>
      </p:sp>
      <p:sp>
        <p:nvSpPr>
          <p:cNvPr id="3" name="Accolade ouvrante 2"/>
          <p:cNvSpPr/>
          <p:nvPr/>
        </p:nvSpPr>
        <p:spPr bwMode="auto">
          <a:xfrm>
            <a:off x="5722379" y="3725026"/>
            <a:ext cx="166002" cy="649402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489828" y="3767281"/>
            <a:ext cx="1316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err="1"/>
              <a:t>d</a:t>
            </a:r>
            <a:r>
              <a:rPr lang="fr-FR" sz="1600" b="0" dirty="0" err="1" smtClean="0"/>
              <a:t>evert</a:t>
            </a:r>
            <a:r>
              <a:rPr lang="fr-FR" sz="1600" b="0" dirty="0" smtClean="0"/>
              <a:t>, </a:t>
            </a:r>
            <a:r>
              <a:rPr lang="fr-FR" sz="1600" b="0" dirty="0" err="1" smtClean="0"/>
              <a:t>dcut</a:t>
            </a:r>
            <a:r>
              <a:rPr lang="fr-FR" sz="1600" b="0" dirty="0" smtClean="0"/>
              <a:t>,</a:t>
            </a:r>
          </a:p>
          <a:p>
            <a:r>
              <a:rPr lang="fr-FR" sz="1600" b="0" dirty="0" err="1" smtClean="0"/>
              <a:t>dlink</a:t>
            </a:r>
            <a:endParaRPr lang="fr-FR" sz="1600" b="0" dirty="0" smtClean="0"/>
          </a:p>
        </p:txBody>
      </p:sp>
      <p:sp>
        <p:nvSpPr>
          <p:cNvPr id="9" name="Accolade ouvrante 8"/>
          <p:cNvSpPr/>
          <p:nvPr/>
        </p:nvSpPr>
        <p:spPr bwMode="auto">
          <a:xfrm>
            <a:off x="5776432" y="4530786"/>
            <a:ext cx="45719" cy="383775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4492729" y="4350424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err="1"/>
              <a:t>d</a:t>
            </a:r>
            <a:r>
              <a:rPr lang="fr-FR" sz="1600" b="0" dirty="0" err="1" smtClean="0"/>
              <a:t>mincost</a:t>
            </a:r>
            <a:r>
              <a:rPr lang="fr-FR" sz="1600" b="0" dirty="0" smtClean="0"/>
              <a:t>,</a:t>
            </a:r>
          </a:p>
          <a:p>
            <a:r>
              <a:rPr lang="fr-FR" sz="1600" b="0" dirty="0" err="1" smtClean="0"/>
              <a:t>dupdate</a:t>
            </a:r>
            <a:endParaRPr lang="fr-FR" sz="1600" b="0" dirty="0" smtClean="0"/>
          </a:p>
        </p:txBody>
      </p:sp>
      <p:sp>
        <p:nvSpPr>
          <p:cNvPr id="63" name="Accolade ouvrante 62"/>
          <p:cNvSpPr/>
          <p:nvPr/>
        </p:nvSpPr>
        <p:spPr bwMode="auto">
          <a:xfrm>
            <a:off x="5725268" y="5154193"/>
            <a:ext cx="166002" cy="649402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/>
          <p:cNvSpPr txBox="1"/>
          <p:nvPr/>
        </p:nvSpPr>
        <p:spPr>
          <a:xfrm>
            <a:off x="4489828" y="5093696"/>
            <a:ext cx="1369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smtClean="0">
                <a:solidFill>
                  <a:srgbClr val="C00000"/>
                </a:solidFill>
              </a:rPr>
              <a:t>Not </a:t>
            </a:r>
            <a:r>
              <a:rPr lang="fr-FR" sz="1600" b="0" dirty="0" err="1" smtClean="0">
                <a:solidFill>
                  <a:srgbClr val="C00000"/>
                </a:solidFill>
              </a:rPr>
              <a:t>done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yet</a:t>
            </a:r>
            <a:endParaRPr lang="fr-FR" sz="1600" b="0" dirty="0" smtClean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w</a:t>
            </a:r>
            <a:r>
              <a:rPr lang="fr-FR" sz="1600" b="0" dirty="0" err="1" smtClean="0">
                <a:solidFill>
                  <a:srgbClr val="C00000"/>
                </a:solidFill>
              </a:rPr>
              <a:t>ith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dynamic</a:t>
            </a:r>
            <a:endParaRPr lang="fr-FR" sz="1600" b="0" dirty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t</a:t>
            </a:r>
            <a:r>
              <a:rPr lang="fr-FR" sz="1600" b="0" dirty="0" err="1" smtClean="0">
                <a:solidFill>
                  <a:srgbClr val="C00000"/>
                </a:solidFill>
              </a:rPr>
              <a:t>rees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3070033" y="6154007"/>
            <a:ext cx="492955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Note. </a:t>
            </a:r>
            <a:r>
              <a:rPr lang="fr-FR" sz="1800" b="0" dirty="0" err="1" smtClean="0"/>
              <a:t>get_element</a:t>
            </a:r>
            <a:r>
              <a:rPr lang="fr-FR" sz="1800" b="0" dirty="0" smtClean="0"/>
              <a:t>(), </a:t>
            </a:r>
            <a:r>
              <a:rPr lang="fr-FR" sz="1800" b="0" dirty="0" err="1" smtClean="0"/>
              <a:t>succ</a:t>
            </a:r>
            <a:r>
              <a:rPr lang="fr-FR" sz="1800" b="0" dirty="0" smtClean="0"/>
              <a:t>(), </a:t>
            </a:r>
            <a:r>
              <a:rPr lang="fr-FR" sz="1800" b="0" dirty="0" err="1" smtClean="0"/>
              <a:t>prev</a:t>
            </a:r>
            <a:r>
              <a:rPr lang="fr-FR" sz="1800" b="0" dirty="0" smtClean="0"/>
              <a:t>() in O(log n)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5977172" y="2759271"/>
            <a:ext cx="303801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C00000"/>
                </a:solidFill>
              </a:rPr>
              <a:t>We</a:t>
            </a:r>
            <a:r>
              <a:rPr lang="fr-FR" sz="1800" b="0" dirty="0" smtClean="0">
                <a:solidFill>
                  <a:srgbClr val="C00000"/>
                </a:solidFill>
              </a:rPr>
              <a:t> are able to do more</a:t>
            </a:r>
          </a:p>
          <a:p>
            <a:r>
              <a:rPr lang="fr-FR" sz="1800" b="0" dirty="0" smtClean="0"/>
              <a:t>(</a:t>
            </a:r>
            <a:r>
              <a:rPr lang="fr-FR" sz="1800" b="0" dirty="0" err="1" smtClean="0"/>
              <a:t>tx,ty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designate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nodes</a:t>
            </a:r>
            <a:r>
              <a:rPr lang="fr-FR" sz="1800" b="0" dirty="0" smtClean="0"/>
              <a:t> </a:t>
            </a:r>
          </a:p>
          <a:p>
            <a:r>
              <a:rPr lang="fr-FR" sz="1800" b="0" dirty="0" err="1" smtClean="0"/>
              <a:t>with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edge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costs</a:t>
            </a:r>
            <a:r>
              <a:rPr lang="fr-FR" sz="1800" b="0" dirty="0" smtClean="0"/>
              <a:t> x, y)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/>
              <a:t>insert(L,L</a:t>
            </a:r>
            <a:r>
              <a:rPr lang="fr-FR" sz="1800" b="0" baseline="-25000" dirty="0" smtClean="0"/>
              <a:t>1</a:t>
            </a:r>
            <a:r>
              <a:rPr lang="fr-FR" sz="1800" b="0" dirty="0" smtClean="0"/>
              <a:t>,tx)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delete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/>
              <a:t>reverse(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find_min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 (or max)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add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L,tx,ty,u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change_sign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find_rank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</a:t>
            </a:r>
            <a:r>
              <a:rPr lang="fr-FR" sz="1800" b="0" dirty="0" smtClean="0"/>
              <a:t>) (=P</a:t>
            </a:r>
            <a:r>
              <a:rPr lang="fr-FR" sz="1800" b="0" baseline="30000" dirty="0" smtClean="0"/>
              <a:t>-1</a:t>
            </a:r>
            <a:r>
              <a:rPr lang="fr-FR" sz="1800" b="0" dirty="0" smtClean="0"/>
              <a:t>[x])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find_element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L,i</a:t>
            </a:r>
            <a:r>
              <a:rPr lang="fr-FR" sz="1800" b="0" dirty="0" smtClean="0"/>
              <a:t>) (=P[i])</a:t>
            </a:r>
          </a:p>
          <a:p>
            <a:r>
              <a:rPr lang="fr-FR" sz="1800" b="0" dirty="0"/>
              <a:t>i</a:t>
            </a:r>
            <a:r>
              <a:rPr lang="fr-FR" sz="1800" b="0" dirty="0" smtClean="0"/>
              <a:t>n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5974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9" grpId="0"/>
      <p:bldP spid="61" grpId="0"/>
      <p:bldP spid="3" grpId="0" animBg="1"/>
      <p:bldP spid="8" grpId="0"/>
      <p:bldP spid="9" grpId="0" animBg="1"/>
      <p:bldP spid="62" grpId="0"/>
      <p:bldP spid="63" grpId="0" animBg="1"/>
      <p:bldP spid="64" grpId="0"/>
      <p:bldP spid="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68760"/>
            <a:ext cx="8153400" cy="490344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457200" indent="-457200">
              <a:buAutoNum type="arabicParenR"/>
            </a:pPr>
            <a:r>
              <a:rPr lang="fr-FR" dirty="0" err="1" smtClean="0"/>
              <a:t>Perform</a:t>
            </a:r>
            <a:endParaRPr lang="fr-FR" dirty="0" smtClean="0"/>
          </a:p>
          <a:p>
            <a:pPr marL="457200" indent="-457200">
              <a:buAutoNum type="arabicParenR"/>
            </a:pPr>
            <a:endParaRPr lang="fr-FR" dirty="0"/>
          </a:p>
          <a:p>
            <a:pPr marL="457200" indent="-457200">
              <a:buAutoNum type="arabicParenR"/>
            </a:pPr>
            <a:endParaRPr lang="fr-FR" dirty="0" smtClean="0"/>
          </a:p>
          <a:p>
            <a:pPr marL="457200" indent="-457200">
              <a:buAutoNum type="arabicParenR"/>
            </a:pPr>
            <a:endParaRPr lang="fr-FR" dirty="0" smtClean="0"/>
          </a:p>
          <a:p>
            <a:pPr marL="457200" indent="-457200">
              <a:buAutoNum type="arabicParenR"/>
            </a:pPr>
            <a:endParaRPr lang="fr-FR" dirty="0" smtClean="0"/>
          </a:p>
          <a:p>
            <a:pPr marL="457200" indent="-457200">
              <a:buAutoNum type="arabicParenR"/>
            </a:pPr>
            <a:endParaRPr lang="fr-FR" dirty="0"/>
          </a:p>
          <a:p>
            <a:pPr marL="457200" indent="-457200">
              <a:buAutoNum type="arabicParenR"/>
            </a:pPr>
            <a:r>
              <a:rPr lang="fr-FR" dirty="0" smtClean="0"/>
              <a:t>Update the index for </a:t>
            </a:r>
            <a:r>
              <a:rPr lang="fr-FR" dirty="0" err="1" smtClean="0"/>
              <a:t>delete</a:t>
            </a:r>
            <a:r>
              <a:rPr lang="fr-FR" dirty="0" smtClean="0"/>
              <a:t>, insert, reverse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sequence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: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remains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endParaRPr lang="fr-FR" dirty="0"/>
          </a:p>
        </p:txBody>
      </p:sp>
      <p:sp>
        <p:nvSpPr>
          <p:cNvPr id="4" name="Accolade ouvrante 3"/>
          <p:cNvSpPr/>
          <p:nvPr/>
        </p:nvSpPr>
        <p:spPr bwMode="auto">
          <a:xfrm>
            <a:off x="2348439" y="2513414"/>
            <a:ext cx="166002" cy="649402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52888" y="2441213"/>
            <a:ext cx="1369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smtClean="0">
                <a:solidFill>
                  <a:srgbClr val="C00000"/>
                </a:solidFill>
              </a:rPr>
              <a:t>Not </a:t>
            </a:r>
            <a:r>
              <a:rPr lang="fr-FR" sz="1600" b="0" dirty="0" err="1" smtClean="0">
                <a:solidFill>
                  <a:srgbClr val="C00000"/>
                </a:solidFill>
              </a:rPr>
              <a:t>done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yet</a:t>
            </a:r>
            <a:endParaRPr lang="fr-FR" sz="1600" b="0" dirty="0" smtClean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w</a:t>
            </a:r>
            <a:r>
              <a:rPr lang="fr-FR" sz="1600" b="0" dirty="0" err="1" smtClean="0">
                <a:solidFill>
                  <a:srgbClr val="C00000"/>
                </a:solidFill>
              </a:rPr>
              <a:t>ith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dynamic</a:t>
            </a:r>
            <a:endParaRPr lang="fr-FR" sz="1600" b="0" dirty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t</a:t>
            </a:r>
            <a:r>
              <a:rPr lang="fr-FR" sz="1600" b="0" dirty="0" err="1" smtClean="0">
                <a:solidFill>
                  <a:srgbClr val="C00000"/>
                </a:solidFill>
              </a:rPr>
              <a:t>rees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83768" y="2348880"/>
            <a:ext cx="28777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change_sign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find_rank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</a:t>
            </a:r>
            <a:r>
              <a:rPr lang="fr-FR" sz="1800" b="0" dirty="0" smtClean="0"/>
              <a:t>) (=P</a:t>
            </a:r>
            <a:r>
              <a:rPr lang="fr-FR" sz="1800" b="0" baseline="30000" dirty="0" smtClean="0"/>
              <a:t>-1</a:t>
            </a:r>
            <a:r>
              <a:rPr lang="fr-FR" sz="1800" b="0" dirty="0" smtClean="0"/>
              <a:t>[x])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find_element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L,i</a:t>
            </a:r>
            <a:r>
              <a:rPr lang="fr-FR" sz="1800" b="0" dirty="0" smtClean="0"/>
              <a:t>) (=P[i])</a:t>
            </a:r>
          </a:p>
        </p:txBody>
      </p:sp>
    </p:spTree>
    <p:extLst>
      <p:ext uri="{BB962C8B-B14F-4D97-AF65-F5344CB8AC3E}">
        <p14:creationId xmlns:p14="http://schemas.microsoft.com/office/powerpoint/2010/main" val="33192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Motivations for an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Array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-List </a:t>
            </a:r>
            <a:r>
              <a:rPr lang="fr-FR" sz="1800" dirty="0" smtClean="0">
                <a:solidFill>
                  <a:schemeClr val="bg1">
                    <a:lumMod val="95000"/>
                  </a:schemeClr>
                </a:solidFill>
              </a:rPr>
              <a:t>(but not the Java Collection)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Fundamentals: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Dynamic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Trees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Easy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observation: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equence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iliform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ree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r>
              <a:rPr lang="fr-FR" dirty="0" smtClean="0"/>
              <a:t>A Log-List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… but </a:t>
            </a:r>
            <a:r>
              <a:rPr lang="fr-FR" dirty="0" err="1" smtClean="0"/>
              <a:t>Needs</a:t>
            </a:r>
            <a:r>
              <a:rPr lang="fr-FR" dirty="0" smtClean="0"/>
              <a:t> </a:t>
            </a:r>
            <a:r>
              <a:rPr lang="fr-FR" dirty="0" err="1" smtClean="0"/>
              <a:t>Adjustments</a:t>
            </a:r>
            <a:endParaRPr lang="fr-FR" dirty="0" smtClean="0"/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24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68760"/>
            <a:ext cx="8153400" cy="490344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457200" indent="-457200">
              <a:buAutoNum type="arabicParenR"/>
            </a:pPr>
            <a:r>
              <a:rPr lang="fr-FR" dirty="0" err="1" smtClean="0"/>
              <a:t>Perform</a:t>
            </a:r>
            <a:endParaRPr lang="fr-FR" dirty="0" smtClean="0"/>
          </a:p>
          <a:p>
            <a:pPr marL="457200" indent="-457200">
              <a:buAutoNum type="arabicParenR"/>
            </a:pPr>
            <a:endParaRPr lang="fr-FR" dirty="0"/>
          </a:p>
          <a:p>
            <a:pPr marL="457200" indent="-457200">
              <a:buAutoNum type="arabicParenR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000" dirty="0" err="1" smtClean="0"/>
              <a:t>Quite</a:t>
            </a:r>
            <a:r>
              <a:rPr lang="fr-FR" sz="2000" dirty="0" smtClean="0"/>
              <a:t> </a:t>
            </a:r>
            <a:r>
              <a:rPr lang="fr-FR" sz="2000" dirty="0" err="1" smtClean="0"/>
              <a:t>easy</a:t>
            </a:r>
            <a:r>
              <a:rPr lang="fr-FR" sz="2000" dirty="0" smtClean="0"/>
              <a:t> : </a:t>
            </a:r>
            <a:r>
              <a:rPr lang="fr-FR" sz="2000" dirty="0" err="1" smtClean="0">
                <a:solidFill>
                  <a:srgbClr val="C00000"/>
                </a:solidFill>
              </a:rPr>
              <a:t>find_element</a:t>
            </a:r>
            <a:r>
              <a:rPr lang="fr-FR" sz="2000" dirty="0" smtClean="0">
                <a:solidFill>
                  <a:srgbClr val="C00000"/>
                </a:solidFill>
              </a:rPr>
              <a:t>(</a:t>
            </a:r>
            <a:r>
              <a:rPr lang="fr-FR" sz="2000" dirty="0" err="1" smtClean="0">
                <a:solidFill>
                  <a:srgbClr val="C00000"/>
                </a:solidFill>
              </a:rPr>
              <a:t>L,i</a:t>
            </a:r>
            <a:r>
              <a:rPr lang="fr-FR" sz="2000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 </a:t>
            </a:r>
            <a:r>
              <a:rPr lang="fr-FR" sz="2000" dirty="0" err="1" smtClean="0"/>
              <a:t>devert</a:t>
            </a:r>
            <a:r>
              <a:rPr lang="fr-FR" sz="2000" dirty="0" smtClean="0"/>
              <a:t>(</a:t>
            </a:r>
            <a:r>
              <a:rPr lang="fr-FR" sz="2000" dirty="0" err="1" smtClean="0"/>
              <a:t>tail</a:t>
            </a:r>
            <a:r>
              <a:rPr lang="fr-FR" sz="2000" dirty="0" smtClean="0"/>
              <a:t>+(L))            </a:t>
            </a:r>
            <a:r>
              <a:rPr lang="fr-FR" sz="1800" dirty="0" smtClean="0"/>
              <a:t>put the </a:t>
            </a:r>
            <a:r>
              <a:rPr lang="fr-FR" sz="1800" dirty="0" err="1" smtClean="0"/>
              <a:t>list</a:t>
            </a:r>
            <a:r>
              <a:rPr lang="fr-FR" sz="1800" dirty="0" smtClean="0"/>
              <a:t> in </a:t>
            </a:r>
            <a:r>
              <a:rPr lang="fr-FR" sz="1800" dirty="0" err="1" smtClean="0"/>
              <a:t>its</a:t>
            </a:r>
            <a:r>
              <a:rPr lang="fr-FR" sz="1800" dirty="0" smtClean="0"/>
              <a:t> standard </a:t>
            </a:r>
            <a:r>
              <a:rPr lang="fr-FR" sz="1800" dirty="0" err="1" smtClean="0"/>
              <a:t>from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 expose(</a:t>
            </a:r>
            <a:r>
              <a:rPr lang="fr-FR" sz="2000" dirty="0" err="1" smtClean="0"/>
              <a:t>head</a:t>
            </a:r>
            <a:r>
              <a:rPr lang="fr-FR" sz="2000" dirty="0" smtClean="0"/>
              <a:t>(L))         </a:t>
            </a:r>
            <a:r>
              <a:rPr lang="fr-FR" sz="1800" dirty="0" smtClean="0"/>
              <a:t>all the </a:t>
            </a:r>
            <a:r>
              <a:rPr lang="fr-FR" sz="1800" dirty="0" err="1" smtClean="0"/>
              <a:t>list</a:t>
            </a:r>
            <a:r>
              <a:rPr lang="fr-FR" sz="1800" dirty="0" smtClean="0"/>
              <a:t> </a:t>
            </a:r>
            <a:r>
              <a:rPr lang="fr-FR" sz="1800" dirty="0" err="1" smtClean="0"/>
              <a:t>is</a:t>
            </a:r>
            <a:r>
              <a:rPr lang="fr-FR" sz="1800" dirty="0" smtClean="0"/>
              <a:t> a </a:t>
            </a:r>
            <a:r>
              <a:rPr lang="fr-FR" sz="1800" dirty="0" err="1" smtClean="0"/>
              <a:t>solid</a:t>
            </a:r>
            <a:r>
              <a:rPr lang="fr-FR" sz="1800" dirty="0" smtClean="0"/>
              <a:t> </a:t>
            </a:r>
            <a:r>
              <a:rPr lang="fr-FR" sz="1800" dirty="0" err="1" smtClean="0"/>
              <a:t>path</a:t>
            </a:r>
            <a:r>
              <a:rPr lang="fr-FR" sz="1800" dirty="0"/>
              <a:t> </a:t>
            </a:r>
            <a:r>
              <a:rPr lang="fr-FR" sz="1800" dirty="0" err="1" smtClean="0"/>
              <a:t>with</a:t>
            </a:r>
            <a:r>
              <a:rPr lang="fr-FR" sz="1800" dirty="0" smtClean="0"/>
              <a:t> </a:t>
            </a:r>
            <a:r>
              <a:rPr lang="fr-FR" sz="1800" dirty="0" err="1" smtClean="0"/>
              <a:t>binary</a:t>
            </a:r>
            <a:r>
              <a:rPr lang="fr-FR" sz="1800" dirty="0" smtClean="0"/>
              <a:t>  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                                                 </a:t>
            </a:r>
            <a:r>
              <a:rPr lang="fr-FR" sz="1800" dirty="0" err="1" smtClean="0"/>
              <a:t>tree</a:t>
            </a:r>
            <a:r>
              <a:rPr lang="fr-FR" sz="1800" dirty="0" smtClean="0"/>
              <a:t> B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C00000"/>
                </a:solidFill>
              </a:rPr>
              <a:t>New: </a:t>
            </a:r>
            <a:r>
              <a:rPr lang="fr-FR" sz="2000" dirty="0" err="1" smtClean="0"/>
              <a:t>dsearchindex</a:t>
            </a:r>
            <a:r>
              <a:rPr lang="fr-FR" sz="2000" dirty="0" smtClean="0"/>
              <a:t>(</a:t>
            </a:r>
            <a:r>
              <a:rPr lang="fr-FR" sz="2000" dirty="0" err="1"/>
              <a:t>B</a:t>
            </a:r>
            <a:r>
              <a:rPr lang="fr-FR" sz="2000" dirty="0" err="1" smtClean="0"/>
              <a:t>,i</a:t>
            </a:r>
            <a:r>
              <a:rPr lang="fr-FR" sz="2000" dirty="0" smtClean="0"/>
              <a:t>)        </a:t>
            </a:r>
            <a:r>
              <a:rPr lang="fr-FR" sz="1800" dirty="0" err="1" smtClean="0"/>
              <a:t>search</a:t>
            </a:r>
            <a:r>
              <a:rPr lang="fr-FR" sz="1800" dirty="0" smtClean="0"/>
              <a:t> i in the </a:t>
            </a:r>
            <a:r>
              <a:rPr lang="fr-FR" sz="1800" dirty="0" err="1" smtClean="0"/>
              <a:t>binary</a:t>
            </a:r>
            <a:r>
              <a:rPr lang="fr-FR" sz="1800" dirty="0" smtClean="0"/>
              <a:t> </a:t>
            </a:r>
            <a:r>
              <a:rPr lang="fr-FR" sz="1800" dirty="0" err="1" smtClean="0"/>
              <a:t>search</a:t>
            </a:r>
            <a:r>
              <a:rPr lang="fr-FR" sz="1800" dirty="0"/>
              <a:t> </a:t>
            </a:r>
            <a:r>
              <a:rPr lang="fr-FR" sz="1800" dirty="0" err="1" smtClean="0"/>
              <a:t>tree</a:t>
            </a:r>
            <a:r>
              <a:rPr lang="fr-FR" sz="1800" dirty="0" smtClean="0"/>
              <a:t> B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                                                  </a:t>
            </a:r>
            <a:r>
              <a:rPr lang="fr-FR" sz="1800" dirty="0" err="1" smtClean="0"/>
              <a:t>with</a:t>
            </a:r>
            <a:r>
              <a:rPr lang="fr-FR" sz="1800" dirty="0" smtClean="0"/>
              <a:t> values </a:t>
            </a:r>
            <a:r>
              <a:rPr lang="fr-FR" sz="1800" dirty="0" smtClean="0">
                <a:solidFill>
                  <a:srgbClr val="C00000"/>
                </a:solidFill>
              </a:rPr>
              <a:t>index()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/>
              <a:t>A</a:t>
            </a:r>
            <a:r>
              <a:rPr lang="fr-FR" dirty="0" err="1" smtClean="0"/>
              <a:t>djustments</a:t>
            </a:r>
            <a:r>
              <a:rPr lang="fr-FR" dirty="0" smtClean="0"/>
              <a:t> (1)</a:t>
            </a:r>
            <a:endParaRPr lang="fr-FR" dirty="0"/>
          </a:p>
        </p:txBody>
      </p:sp>
      <p:sp>
        <p:nvSpPr>
          <p:cNvPr id="4" name="Accolade ouvrante 3"/>
          <p:cNvSpPr/>
          <p:nvPr/>
        </p:nvSpPr>
        <p:spPr bwMode="auto">
          <a:xfrm>
            <a:off x="2348439" y="2513414"/>
            <a:ext cx="166002" cy="649402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52888" y="2441213"/>
            <a:ext cx="1369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0" dirty="0" smtClean="0">
                <a:solidFill>
                  <a:srgbClr val="C00000"/>
                </a:solidFill>
              </a:rPr>
              <a:t>Not </a:t>
            </a:r>
            <a:r>
              <a:rPr lang="fr-FR" sz="1600" b="0" dirty="0" err="1" smtClean="0">
                <a:solidFill>
                  <a:srgbClr val="C00000"/>
                </a:solidFill>
              </a:rPr>
              <a:t>done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yet</a:t>
            </a:r>
            <a:endParaRPr lang="fr-FR" sz="1600" b="0" dirty="0" smtClean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w</a:t>
            </a:r>
            <a:r>
              <a:rPr lang="fr-FR" sz="1600" b="0" dirty="0" err="1" smtClean="0">
                <a:solidFill>
                  <a:srgbClr val="C00000"/>
                </a:solidFill>
              </a:rPr>
              <a:t>ith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  <a:r>
              <a:rPr lang="fr-FR" sz="1600" b="0" dirty="0" err="1" smtClean="0">
                <a:solidFill>
                  <a:srgbClr val="C00000"/>
                </a:solidFill>
              </a:rPr>
              <a:t>dynamic</a:t>
            </a:r>
            <a:endParaRPr lang="fr-FR" sz="1600" b="0" dirty="0">
              <a:solidFill>
                <a:srgbClr val="C00000"/>
              </a:solidFill>
            </a:endParaRPr>
          </a:p>
          <a:p>
            <a:r>
              <a:rPr lang="fr-FR" sz="1600" b="0" dirty="0" err="1">
                <a:solidFill>
                  <a:srgbClr val="C00000"/>
                </a:solidFill>
              </a:rPr>
              <a:t>t</a:t>
            </a:r>
            <a:r>
              <a:rPr lang="fr-FR" sz="1600" b="0" dirty="0" err="1" smtClean="0">
                <a:solidFill>
                  <a:srgbClr val="C00000"/>
                </a:solidFill>
              </a:rPr>
              <a:t>rees</a:t>
            </a:r>
            <a:r>
              <a:rPr lang="fr-FR" sz="1600" b="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83768" y="2348880"/>
            <a:ext cx="28985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change_sign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find_rank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</a:t>
            </a:r>
            <a:r>
              <a:rPr lang="fr-FR" sz="1800" b="0" dirty="0" smtClean="0"/>
              <a:t>) (=P</a:t>
            </a:r>
            <a:r>
              <a:rPr lang="fr-FR" sz="1800" b="0" baseline="30000" dirty="0" smtClean="0"/>
              <a:t>-1</a:t>
            </a:r>
            <a:r>
              <a:rPr lang="fr-FR" sz="1800" b="0" dirty="0" smtClean="0"/>
              <a:t>[x])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find_element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L,i</a:t>
            </a:r>
            <a:r>
              <a:rPr lang="fr-FR" sz="1800" b="0" dirty="0" smtClean="0"/>
              <a:t>) (=P[i])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689022" y="6172200"/>
            <a:ext cx="165083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Time: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13702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</a:t>
            </a:r>
            <a:r>
              <a:rPr lang="fr-FR" sz="1800" dirty="0" smtClean="0"/>
              <a:t>(but not the Java Collection …)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Fundamentals: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Dynamic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Trees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Easy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observation: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equence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iliform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ree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step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further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: A Log-List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too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… but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Needs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Adjustments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96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283" y="436919"/>
            <a:ext cx="6141961" cy="6054721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68760"/>
            <a:ext cx="8153400" cy="4903440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err="1" smtClean="0">
                <a:solidFill>
                  <a:srgbClr val="C00000"/>
                </a:solidFill>
              </a:rPr>
              <a:t>change_sign</a:t>
            </a:r>
            <a:r>
              <a:rPr lang="fr-FR" sz="2000" dirty="0" smtClean="0">
                <a:solidFill>
                  <a:srgbClr val="C00000"/>
                </a:solidFill>
              </a:rPr>
              <a:t>(</a:t>
            </a:r>
            <a:r>
              <a:rPr lang="fr-FR" sz="2000" dirty="0" err="1" smtClean="0">
                <a:solidFill>
                  <a:srgbClr val="C00000"/>
                </a:solidFill>
              </a:rPr>
              <a:t>L,tx,ty</a:t>
            </a:r>
            <a:r>
              <a:rPr lang="fr-FR" sz="2000" dirty="0" smtClean="0">
                <a:solidFill>
                  <a:srgbClr val="C00000"/>
                </a:solidFill>
              </a:rPr>
              <a:t>): </a:t>
            </a:r>
          </a:p>
          <a:p>
            <a:pPr marL="0" indent="0">
              <a:buNone/>
            </a:pPr>
            <a:r>
              <a:rPr lang="fr-FR" sz="2000" dirty="0" err="1" smtClean="0"/>
              <a:t>devert</a:t>
            </a:r>
            <a:r>
              <a:rPr lang="fr-FR" sz="2000" dirty="0" smtClean="0"/>
              <a:t>(</a:t>
            </a:r>
            <a:r>
              <a:rPr lang="fr-FR" sz="2000" dirty="0" err="1" smtClean="0"/>
              <a:t>dparent</a:t>
            </a:r>
            <a:r>
              <a:rPr lang="fr-FR" sz="2000" dirty="0" smtClean="0"/>
              <a:t>(</a:t>
            </a:r>
            <a:r>
              <a:rPr lang="fr-FR" sz="2000" dirty="0" err="1" smtClean="0"/>
              <a:t>ty</a:t>
            </a:r>
            <a:r>
              <a:rPr lang="fr-FR" sz="2000" dirty="0" smtClean="0"/>
              <a:t>)), </a:t>
            </a:r>
          </a:p>
          <a:p>
            <a:pPr marL="0" indent="0">
              <a:buNone/>
            </a:pPr>
            <a:r>
              <a:rPr lang="fr-FR" sz="2000" dirty="0" smtClean="0"/>
              <a:t>expose(</a:t>
            </a:r>
            <a:r>
              <a:rPr lang="fr-FR" sz="2000" dirty="0" err="1" smtClean="0"/>
              <a:t>tx</a:t>
            </a:r>
            <a:r>
              <a:rPr lang="fr-FR" sz="2000" dirty="0" smtClean="0"/>
              <a:t>) </a:t>
            </a:r>
            <a:r>
              <a:rPr lang="fr-FR" sz="1800" dirty="0" smtClean="0"/>
              <a:t>(→</a:t>
            </a:r>
            <a:r>
              <a:rPr lang="fr-FR" sz="1800" dirty="0" err="1" smtClean="0"/>
              <a:t>binary</a:t>
            </a:r>
            <a:r>
              <a:rPr lang="fr-FR" sz="1800" dirty="0" smtClean="0"/>
              <a:t> </a:t>
            </a:r>
            <a:r>
              <a:rPr lang="fr-FR" sz="1800" dirty="0" err="1" smtClean="0"/>
              <a:t>tree</a:t>
            </a:r>
            <a:r>
              <a:rPr lang="fr-FR" sz="1800" dirty="0" smtClean="0"/>
              <a:t> B)</a:t>
            </a:r>
          </a:p>
          <a:p>
            <a:pPr marL="0" indent="0">
              <a:buNone/>
            </a:pPr>
            <a:r>
              <a:rPr lang="fr-FR" sz="2000" dirty="0" err="1" smtClean="0"/>
              <a:t>dminuscost</a:t>
            </a:r>
            <a:r>
              <a:rPr lang="fr-FR" sz="2000" dirty="0" smtClean="0"/>
              <a:t>(B) </a:t>
            </a:r>
            <a:r>
              <a:rPr lang="fr-FR" sz="2000" dirty="0" smtClean="0">
                <a:solidFill>
                  <a:srgbClr val="C00000"/>
                </a:solidFill>
              </a:rPr>
              <a:t>New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err="1" smtClean="0"/>
              <a:t>Idea</a:t>
            </a:r>
            <a:r>
              <a:rPr lang="fr-FR" sz="2000" dirty="0" smtClean="0"/>
              <a:t>: </a:t>
            </a:r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  (±)</a:t>
            </a:r>
            <a:r>
              <a:rPr lang="fr-FR" sz="2000" dirty="0" err="1" smtClean="0"/>
              <a:t>binary</a:t>
            </a:r>
            <a:r>
              <a:rPr lang="fr-FR" sz="2000" dirty="0" smtClean="0"/>
              <a:t> </a:t>
            </a:r>
            <a:r>
              <a:rPr lang="fr-FR" sz="2000" dirty="0" err="1" smtClean="0"/>
              <a:t>tree</a:t>
            </a:r>
            <a:endParaRPr lang="fr-FR" sz="200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1"/>
            <a:ext cx="3538736" cy="369332"/>
          </a:xfrm>
        </p:spPr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6846" y="58554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9" name="Connecteur droit 8"/>
          <p:cNvCxnSpPr/>
          <p:nvPr/>
        </p:nvCxnSpPr>
        <p:spPr bwMode="auto">
          <a:xfrm flipV="1">
            <a:off x="555563" y="4627536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 bwMode="auto">
          <a:xfrm>
            <a:off x="478381" y="6153613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" name="Ellipse 10"/>
          <p:cNvSpPr/>
          <p:nvPr/>
        </p:nvSpPr>
        <p:spPr bwMode="auto">
          <a:xfrm>
            <a:off x="2237736" y="448352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1790468" y="4872834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336444" y="530459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895125" y="5742797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53584" y="5507177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6" name="ZoneTexte 15"/>
          <p:cNvSpPr txBox="1"/>
          <p:nvPr/>
        </p:nvSpPr>
        <p:spPr>
          <a:xfrm>
            <a:off x="1174241" y="5027178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1606153" y="458118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2078123" y="419461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472330" y="5765431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880513" y="4466637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2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20348" y="485907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5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955351" y="5302875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FF0000"/>
                </a:solidFill>
              </a:rPr>
              <a:t>4</a:t>
            </a:r>
            <a:endParaRPr lang="fr-FR" sz="1800" b="0" dirty="0" smtClean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535867" y="56074"/>
            <a:ext cx="1608133" cy="1477328"/>
          </a:xfrm>
          <a:prstGeom prst="rect">
            <a:avLst/>
          </a:prstGeom>
          <a:solidFill>
            <a:srgbClr val="FFFEB4"/>
          </a:solidFill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Multiply</a:t>
            </a:r>
            <a:r>
              <a:rPr lang="fr-FR" sz="1800" b="0" dirty="0" smtClean="0"/>
              <a:t> by -1:</a:t>
            </a:r>
          </a:p>
          <a:p>
            <a:endParaRPr lang="fr-FR" sz="1800" b="0" dirty="0" smtClean="0"/>
          </a:p>
          <a:p>
            <a:r>
              <a:rPr lang="fr-FR" sz="1800" b="0" dirty="0" smtClean="0"/>
              <a:t>Change the</a:t>
            </a:r>
          </a:p>
          <a:p>
            <a:r>
              <a:rPr lang="fr-FR" sz="1800" b="0" dirty="0"/>
              <a:t>m</a:t>
            </a:r>
            <a:r>
              <a:rPr lang="fr-FR" sz="1800" b="0" dirty="0" smtClean="0"/>
              <a:t>arks on the </a:t>
            </a:r>
          </a:p>
          <a:p>
            <a:r>
              <a:rPr lang="fr-FR" sz="1800" b="0" dirty="0" err="1" smtClean="0"/>
              <a:t>roots</a:t>
            </a:r>
            <a:endParaRPr lang="fr-FR" sz="1800" b="0" dirty="0" smtClean="0"/>
          </a:p>
        </p:txBody>
      </p:sp>
      <p:sp>
        <p:nvSpPr>
          <p:cNvPr id="24" name="ZoneTexte 23"/>
          <p:cNvSpPr txBox="1"/>
          <p:nvPr/>
        </p:nvSpPr>
        <p:spPr>
          <a:xfrm>
            <a:off x="748884" y="598003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-7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173223" y="555076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673744" y="514629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-5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048264" y="473032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932040" y="95545"/>
            <a:ext cx="24416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err="1"/>
              <a:t>c</a:t>
            </a:r>
            <a:r>
              <a:rPr lang="fr-FR" sz="1800" b="0" dirty="0" err="1" smtClean="0"/>
              <a:t>ost</a:t>
            </a:r>
            <a:r>
              <a:rPr lang="fr-FR" sz="1800" b="0" dirty="0" smtClean="0"/>
              <a:t>()                -</a:t>
            </a:r>
            <a:r>
              <a:rPr lang="fr-FR" sz="1800" b="0" dirty="0" err="1" smtClean="0"/>
              <a:t>cost</a:t>
            </a:r>
            <a:r>
              <a:rPr lang="fr-FR" sz="1800" b="0" dirty="0" smtClean="0"/>
              <a:t>()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704355" y="5930790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 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089835" y="6081975"/>
            <a:ext cx="165083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Time: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159151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26" grpId="0"/>
      <p:bldP spid="27" grpId="0"/>
      <p:bldP spid="28" grpId="0" animBg="1"/>
      <p:bldP spid="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cteur droit 40"/>
          <p:cNvCxnSpPr>
            <a:stCxn id="13" idx="3"/>
            <a:endCxn id="27" idx="7"/>
          </p:cNvCxnSpPr>
          <p:nvPr/>
        </p:nvCxnSpPr>
        <p:spPr bwMode="auto">
          <a:xfrm flipV="1">
            <a:off x="1948928" y="4166782"/>
            <a:ext cx="596241" cy="5604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 bwMode="auto">
          <a:xfrm flipV="1">
            <a:off x="2470423" y="2619412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 smtClean="0"/>
              <a:t>Adjustments</a:t>
            </a:r>
            <a:r>
              <a:rPr lang="fr-FR" dirty="0" smtClean="0"/>
              <a:t>(1ter)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3008228" y="1231239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022492" y="1235357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6031630" y="1235357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7011580" y="1243370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58336" y="5954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11" name="Connecteur droit 10"/>
          <p:cNvCxnSpPr/>
          <p:nvPr/>
        </p:nvCxnSpPr>
        <p:spPr bwMode="auto">
          <a:xfrm flipV="1">
            <a:off x="240381" y="472690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 bwMode="auto">
          <a:xfrm>
            <a:off x="163199" y="625297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286" y="497219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021262" y="540396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79943" y="58421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8402" y="560654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859059" y="5126543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1290971" y="468055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1762941" y="429397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169215" y="55076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40452" y="42333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4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91981" y="468562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3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39474" y="5080794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2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150490" y="3847351"/>
            <a:ext cx="334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/>
              <a:t>e</a:t>
            </a:r>
            <a:endParaRPr lang="fr-FR" sz="1800" b="0" dirty="0" smtClean="0"/>
          </a:p>
        </p:txBody>
      </p:sp>
      <p:sp>
        <p:nvSpPr>
          <p:cNvPr id="27" name="Ellipse 26"/>
          <p:cNvSpPr/>
          <p:nvPr/>
        </p:nvSpPr>
        <p:spPr bwMode="auto">
          <a:xfrm>
            <a:off x="2381030" y="4145489"/>
            <a:ext cx="192301" cy="1454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693117" y="2864710"/>
            <a:ext cx="192301" cy="1454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239093" y="3296471"/>
            <a:ext cx="192301" cy="1454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797774" y="3734673"/>
            <a:ext cx="192301" cy="1454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51576" y="3499052"/>
            <a:ext cx="265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3067885" y="3019053"/>
            <a:ext cx="334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3500667" y="2573064"/>
            <a:ext cx="32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/>
              <a:t>k</a:t>
            </a:r>
            <a:endParaRPr lang="fr-FR" sz="1800" b="0" dirty="0" smtClean="0"/>
          </a:p>
        </p:txBody>
      </p:sp>
      <p:sp>
        <p:nvSpPr>
          <p:cNvPr id="35" name="ZoneTexte 34"/>
          <p:cNvSpPr txBox="1"/>
          <p:nvPr/>
        </p:nvSpPr>
        <p:spPr>
          <a:xfrm>
            <a:off x="3976984" y="2186489"/>
            <a:ext cx="251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2367169" y="3439276"/>
            <a:ext cx="334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95373" y="21097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9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314383" y="2569689"/>
            <a:ext cx="334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850774" y="3019053"/>
            <a:ext cx="334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008034" y="382232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5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130883" y="169747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10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45" name="Connecteur droit 44"/>
          <p:cNvCxnSpPr/>
          <p:nvPr/>
        </p:nvCxnSpPr>
        <p:spPr bwMode="auto">
          <a:xfrm flipV="1">
            <a:off x="4249147" y="2052437"/>
            <a:ext cx="551453" cy="49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 bwMode="auto">
          <a:xfrm>
            <a:off x="4753576" y="194105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1" name="Connecteur droit avec flèche 50"/>
          <p:cNvCxnSpPr/>
          <p:nvPr/>
        </p:nvCxnSpPr>
        <p:spPr bwMode="auto">
          <a:xfrm flipH="1">
            <a:off x="5043153" y="202829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5818160" y="1848774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tail</a:t>
            </a:r>
            <a:r>
              <a:rPr lang="fr-FR" sz="1800" b="0" dirty="0" smtClean="0"/>
              <a:t>+(L)</a:t>
            </a:r>
          </a:p>
        </p:txBody>
      </p:sp>
      <p:cxnSp>
        <p:nvCxnSpPr>
          <p:cNvPr id="54" name="Connecteur droit avec flèche 53"/>
          <p:cNvCxnSpPr/>
          <p:nvPr/>
        </p:nvCxnSpPr>
        <p:spPr bwMode="auto">
          <a:xfrm flipH="1">
            <a:off x="4474254" y="2566234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249261" y="23867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/>
              <a:t>t</a:t>
            </a:r>
            <a:r>
              <a:rPr lang="fr-FR" sz="1800" b="0" dirty="0" err="1" smtClean="0"/>
              <a:t>ail</a:t>
            </a:r>
            <a:r>
              <a:rPr lang="fr-FR" sz="1800" b="0" dirty="0" smtClean="0"/>
              <a:t>(L)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77773" y="1210075"/>
            <a:ext cx="18646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C00000"/>
                </a:solidFill>
              </a:rPr>
              <a:t>find_rank</a:t>
            </a:r>
            <a:r>
              <a:rPr lang="fr-FR" sz="1800" b="0" dirty="0" smtClean="0">
                <a:solidFill>
                  <a:srgbClr val="C00000"/>
                </a:solidFill>
              </a:rPr>
              <a:t>(</a:t>
            </a:r>
            <a:r>
              <a:rPr lang="fr-FR" sz="1800" b="0" dirty="0" err="1" smtClean="0">
                <a:solidFill>
                  <a:srgbClr val="C00000"/>
                </a:solidFill>
              </a:rPr>
              <a:t>L,tx</a:t>
            </a:r>
            <a:r>
              <a:rPr lang="fr-FR" sz="1800" b="0" dirty="0" smtClean="0">
                <a:solidFill>
                  <a:srgbClr val="C00000"/>
                </a:solidFill>
              </a:rPr>
              <a:t>)</a:t>
            </a:r>
          </a:p>
          <a:p>
            <a:r>
              <a:rPr lang="fr-FR" sz="1800" b="0" dirty="0" err="1"/>
              <a:t>d</a:t>
            </a:r>
            <a:r>
              <a:rPr lang="fr-FR" sz="1800" b="0" dirty="0" err="1" smtClean="0"/>
              <a:t>evert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tail</a:t>
            </a:r>
            <a:r>
              <a:rPr lang="fr-FR" sz="1800" b="0" dirty="0" smtClean="0"/>
              <a:t>+(L))</a:t>
            </a:r>
          </a:p>
          <a:p>
            <a:r>
              <a:rPr lang="fr-FR" sz="1800" b="0" dirty="0"/>
              <a:t>r</a:t>
            </a:r>
            <a:r>
              <a:rPr lang="fr-FR" sz="1800" b="0" dirty="0" smtClean="0"/>
              <a:t>eturn </a:t>
            </a:r>
            <a:r>
              <a:rPr lang="fr-FR" sz="1800" b="0" dirty="0" err="1" smtClean="0"/>
              <a:t>dindex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tx</a:t>
            </a:r>
            <a:r>
              <a:rPr lang="fr-FR" sz="1800" b="0" dirty="0" smtClean="0"/>
              <a:t>)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69406" y="2446730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How to </a:t>
            </a:r>
            <a:r>
              <a:rPr lang="fr-FR" sz="1800" b="0" dirty="0" err="1" smtClean="0"/>
              <a:t>find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tx</a:t>
            </a:r>
            <a:r>
              <a:rPr lang="fr-FR" sz="1800" b="0" dirty="0" smtClean="0"/>
              <a:t>, </a:t>
            </a:r>
            <a:r>
              <a:rPr lang="fr-FR" sz="1800" b="0" dirty="0" err="1" smtClean="0"/>
              <a:t>given</a:t>
            </a:r>
            <a:r>
              <a:rPr lang="fr-FR" sz="1800" b="0" dirty="0" smtClean="0"/>
              <a:t> x ?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5284792" y="4268344"/>
            <a:ext cx="38138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Idea</a:t>
            </a:r>
            <a:r>
              <a:rPr lang="fr-FR" sz="1800" b="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Nodes</a:t>
            </a:r>
            <a:r>
              <a:rPr lang="fr-FR" sz="1800" b="0" dirty="0" smtClean="0"/>
              <a:t> a, b, c, … are </a:t>
            </a:r>
            <a:r>
              <a:rPr lang="fr-FR" sz="1800" b="0" dirty="0" err="1" smtClean="0"/>
              <a:t>fixed</a:t>
            </a:r>
            <a:r>
              <a:rPr lang="fr-FR" sz="1800" b="0" dirty="0" smtClean="0"/>
              <a:t>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memory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Each</a:t>
            </a:r>
            <a:r>
              <a:rPr lang="fr-FR" sz="1800" b="0" dirty="0" smtClean="0"/>
              <a:t> of </a:t>
            </a:r>
            <a:r>
              <a:rPr lang="fr-FR" sz="1800" b="0" dirty="0" err="1" smtClean="0"/>
              <a:t>them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may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be</a:t>
            </a:r>
            <a:r>
              <a:rPr lang="fr-FR" sz="1800" b="0" dirty="0" smtClean="0"/>
              <a:t> a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</a:t>
            </a:r>
            <a:r>
              <a:rPr lang="fr-FR" sz="1800" b="0" dirty="0" err="1" smtClean="0"/>
              <a:t>landmark</a:t>
            </a:r>
            <a:r>
              <a:rPr lang="fr-FR" sz="1800" b="0" dirty="0" smtClean="0"/>
              <a:t> for a </a:t>
            </a:r>
            <a:r>
              <a:rPr lang="fr-FR" sz="1800" b="0" dirty="0" err="1" smtClean="0"/>
              <a:t>given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element</a:t>
            </a:r>
            <a:endParaRPr lang="fr-FR" sz="1800" b="0" dirty="0" smtClean="0"/>
          </a:p>
          <a:p>
            <a:r>
              <a:rPr lang="fr-FR" sz="1800" b="0" dirty="0" smtClean="0"/>
              <a:t>(i.e. </a:t>
            </a:r>
            <a:r>
              <a:rPr lang="fr-FR" sz="1800" b="0" dirty="0" err="1" smtClean="0"/>
              <a:t>it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is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kept</a:t>
            </a:r>
            <a:r>
              <a:rPr lang="fr-FR" sz="1800" b="0" dirty="0" smtClean="0"/>
              <a:t> close to the </a:t>
            </a:r>
            <a:r>
              <a:rPr lang="fr-FR" sz="1800" b="0" dirty="0" err="1" smtClean="0"/>
              <a:t>element</a:t>
            </a:r>
            <a:r>
              <a:rPr lang="fr-FR" sz="1800" b="0" dirty="0" smtClean="0"/>
              <a:t>)  </a:t>
            </a:r>
          </a:p>
        </p:txBody>
      </p:sp>
      <p:sp>
        <p:nvSpPr>
          <p:cNvPr id="65" name="Ellipse 64"/>
          <p:cNvSpPr/>
          <p:nvPr/>
        </p:nvSpPr>
        <p:spPr bwMode="auto">
          <a:xfrm>
            <a:off x="6547318" y="308818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6" name="Ellipse 65"/>
          <p:cNvSpPr/>
          <p:nvPr/>
        </p:nvSpPr>
        <p:spPr bwMode="auto">
          <a:xfrm>
            <a:off x="6887154" y="268476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7" name="Ellipse 66"/>
          <p:cNvSpPr/>
          <p:nvPr/>
        </p:nvSpPr>
        <p:spPr bwMode="auto">
          <a:xfrm>
            <a:off x="7112530" y="3102776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7658506" y="3114921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8195995" y="308818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7431015" y="3574604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1" name="Ellipse 70"/>
          <p:cNvSpPr/>
          <p:nvPr/>
        </p:nvSpPr>
        <p:spPr bwMode="auto">
          <a:xfrm>
            <a:off x="7874530" y="3569763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7874530" y="266007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7402002" y="2169559"/>
            <a:ext cx="216024" cy="21110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74" name="Connecteur droit 73"/>
          <p:cNvCxnSpPr/>
          <p:nvPr/>
        </p:nvCxnSpPr>
        <p:spPr bwMode="auto">
          <a:xfrm flipV="1">
            <a:off x="6703593" y="2290743"/>
            <a:ext cx="772566" cy="8621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 bwMode="auto">
          <a:xfrm>
            <a:off x="7599053" y="2338636"/>
            <a:ext cx="766977" cy="853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 bwMode="auto">
          <a:xfrm>
            <a:off x="6955815" y="2779228"/>
            <a:ext cx="301752" cy="4489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76"/>
          <p:cNvCxnSpPr>
            <a:stCxn id="72" idx="4"/>
            <a:endCxn id="70" idx="3"/>
          </p:cNvCxnSpPr>
          <p:nvPr/>
        </p:nvCxnSpPr>
        <p:spPr bwMode="auto">
          <a:xfrm flipH="1">
            <a:off x="7462651" y="2871183"/>
            <a:ext cx="519891" cy="8836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 bwMode="auto">
          <a:xfrm>
            <a:off x="7794335" y="3292385"/>
            <a:ext cx="139648" cy="2746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8277359" y="32579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80" name="ZoneTexte 79"/>
          <p:cNvSpPr txBox="1"/>
          <p:nvPr/>
        </p:nvSpPr>
        <p:spPr>
          <a:xfrm>
            <a:off x="7323252" y="385608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r>
              <a:rPr lang="fr-FR" sz="1800" b="0" dirty="0" smtClean="0"/>
              <a:t>       </a:t>
            </a:r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97" name="ZoneTexte 96"/>
          <p:cNvSpPr txBox="1"/>
          <p:nvPr/>
        </p:nvSpPr>
        <p:spPr>
          <a:xfrm>
            <a:off x="6459634" y="328061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       b</a:t>
            </a:r>
          </a:p>
        </p:txBody>
      </p:sp>
      <p:graphicFrame>
        <p:nvGraphicFramePr>
          <p:cNvPr id="98" name="Tableau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19552"/>
              </p:ext>
            </p:extLst>
          </p:nvPr>
        </p:nvGraphicFramePr>
        <p:xfrm>
          <a:off x="1538830" y="6153131"/>
          <a:ext cx="3633520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</a:tblGrid>
              <a:tr h="35981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9" name="ZoneTexte 98"/>
          <p:cNvSpPr txBox="1"/>
          <p:nvPr/>
        </p:nvSpPr>
        <p:spPr>
          <a:xfrm>
            <a:off x="944844" y="61891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Lm</a:t>
            </a:r>
          </a:p>
        </p:txBody>
      </p:sp>
      <p:cxnSp>
        <p:nvCxnSpPr>
          <p:cNvPr id="106" name="Connecteur droit avec flèche 105"/>
          <p:cNvCxnSpPr>
            <a:endCxn id="14" idx="5"/>
          </p:cNvCxnSpPr>
          <p:nvPr/>
        </p:nvCxnSpPr>
        <p:spPr bwMode="auto">
          <a:xfrm flipH="1" flipV="1">
            <a:off x="1629002" y="5116585"/>
            <a:ext cx="458857" cy="120758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endCxn id="30" idx="4"/>
          </p:cNvCxnSpPr>
          <p:nvPr/>
        </p:nvCxnSpPr>
        <p:spPr bwMode="auto">
          <a:xfrm flipV="1">
            <a:off x="2470423" y="3441871"/>
            <a:ext cx="864821" cy="288230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1599594" y="5812734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1    2   3    4    5   6    7   8    9    10</a:t>
            </a:r>
          </a:p>
        </p:txBody>
      </p:sp>
      <p:cxnSp>
        <p:nvCxnSpPr>
          <p:cNvPr id="113" name="Connecteur droit avec flèche 112"/>
          <p:cNvCxnSpPr/>
          <p:nvPr/>
        </p:nvCxnSpPr>
        <p:spPr bwMode="auto">
          <a:xfrm flipH="1" flipV="1">
            <a:off x="4351456" y="2728105"/>
            <a:ext cx="607140" cy="363678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endCxn id="27" idx="5"/>
          </p:cNvCxnSpPr>
          <p:nvPr/>
        </p:nvCxnSpPr>
        <p:spPr bwMode="auto">
          <a:xfrm flipH="1" flipV="1">
            <a:off x="2545169" y="4269596"/>
            <a:ext cx="2140428" cy="198138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 bwMode="auto">
          <a:xfrm>
            <a:off x="4140385" y="2475396"/>
            <a:ext cx="192301" cy="145400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922554" y="458288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 bwMode="auto">
          <a:xfrm flipH="1">
            <a:off x="2224855" y="467085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3113208" y="4440345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t8(x=8)</a:t>
            </a:r>
          </a:p>
        </p:txBody>
      </p:sp>
      <p:cxnSp>
        <p:nvCxnSpPr>
          <p:cNvPr id="101" name="Connecteur droit avec flèche 100"/>
          <p:cNvCxnSpPr>
            <a:endCxn id="31" idx="4"/>
          </p:cNvCxnSpPr>
          <p:nvPr/>
        </p:nvCxnSpPr>
        <p:spPr bwMode="auto">
          <a:xfrm flipV="1">
            <a:off x="1762941" y="3880073"/>
            <a:ext cx="1130984" cy="254206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6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6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9" grpId="0"/>
      <p:bldP spid="80" grpId="0"/>
      <p:bldP spid="97" grpId="0"/>
      <p:bldP spid="99" grpId="0"/>
      <p:bldP spid="111" grpId="0"/>
      <p:bldP spid="1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 bwMode="auto">
          <a:xfrm>
            <a:off x="-10466" y="2555821"/>
            <a:ext cx="3976257" cy="18193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dirty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41" name="Connecteur droit 40"/>
          <p:cNvCxnSpPr>
            <a:stCxn id="13" idx="3"/>
            <a:endCxn id="27" idx="7"/>
          </p:cNvCxnSpPr>
          <p:nvPr/>
        </p:nvCxnSpPr>
        <p:spPr bwMode="auto">
          <a:xfrm flipV="1">
            <a:off x="1948928" y="4170261"/>
            <a:ext cx="598029" cy="5570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 bwMode="auto">
          <a:xfrm flipV="1">
            <a:off x="240381" y="472690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 smtClean="0"/>
              <a:t>Adjustments</a:t>
            </a:r>
            <a:r>
              <a:rPr lang="fr-FR" dirty="0" smtClean="0"/>
              <a:t>(1ter)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3008228" y="1231239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022492" y="1235357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6031630" y="1235357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7011580" y="1243370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-58336" y="5954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163199" y="625297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922554" y="458288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286" y="497219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021262" y="540396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79943" y="58421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8402" y="560654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859059" y="5126543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1290971" y="468055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1762941" y="429397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169215" y="55076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40452" y="42333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4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91981" y="468562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3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39474" y="5080794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2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26" name="Connecteur droit 25"/>
          <p:cNvCxnSpPr/>
          <p:nvPr/>
        </p:nvCxnSpPr>
        <p:spPr bwMode="auto">
          <a:xfrm flipV="1">
            <a:off x="2470423" y="261941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171706" y="384735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</a:t>
            </a:r>
          </a:p>
        </p:txBody>
      </p:sp>
      <p:sp>
        <p:nvSpPr>
          <p:cNvPr id="27" name="Ellipse 26"/>
          <p:cNvSpPr/>
          <p:nvPr/>
        </p:nvSpPr>
        <p:spPr bwMode="auto">
          <a:xfrm>
            <a:off x="2393241" y="414548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4152596" y="247539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705328" y="286470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251304" y="329647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809985" y="373467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68444" y="34990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3088561" y="294413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3435613" y="251237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r>
              <a:rPr lang="fr-FR" sz="1800" b="0" dirty="0" smtClean="0"/>
              <a:t>=e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992983" y="218648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3265065" y="2513068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95373" y="21097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9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343118" y="34000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871990" y="30190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970956" y="389729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5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130883" y="169747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10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45" name="Connecteur droit 44"/>
          <p:cNvCxnSpPr/>
          <p:nvPr/>
        </p:nvCxnSpPr>
        <p:spPr bwMode="auto">
          <a:xfrm flipV="1">
            <a:off x="4249147" y="2052437"/>
            <a:ext cx="551453" cy="49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 bwMode="auto">
          <a:xfrm>
            <a:off x="4753576" y="194105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1" name="Connecteur droit avec flèche 50"/>
          <p:cNvCxnSpPr/>
          <p:nvPr/>
        </p:nvCxnSpPr>
        <p:spPr bwMode="auto">
          <a:xfrm flipH="1">
            <a:off x="5043153" y="202829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5818160" y="1848774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tail</a:t>
            </a:r>
            <a:r>
              <a:rPr lang="fr-FR" sz="1800" b="0" dirty="0" smtClean="0"/>
              <a:t>+(L)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5342793" y="2545098"/>
            <a:ext cx="36856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Idea</a:t>
            </a:r>
            <a:r>
              <a:rPr lang="fr-FR" sz="1800" b="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Nodes</a:t>
            </a:r>
            <a:r>
              <a:rPr lang="fr-FR" sz="1800" b="0" dirty="0" smtClean="0"/>
              <a:t> a, b, c, … are </a:t>
            </a:r>
            <a:r>
              <a:rPr lang="fr-FR" sz="1800" b="0" dirty="0" err="1" smtClean="0"/>
              <a:t>fixed</a:t>
            </a:r>
            <a:r>
              <a:rPr lang="fr-FR" sz="1800" b="0" dirty="0" smtClean="0"/>
              <a:t>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memory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Each</a:t>
            </a:r>
            <a:r>
              <a:rPr lang="fr-FR" sz="1800" b="0" dirty="0" smtClean="0"/>
              <a:t> of </a:t>
            </a:r>
            <a:r>
              <a:rPr lang="fr-FR" sz="1800" b="0" dirty="0" err="1" smtClean="0"/>
              <a:t>them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may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be</a:t>
            </a:r>
            <a:r>
              <a:rPr lang="fr-FR" sz="1800" b="0" dirty="0" smtClean="0"/>
              <a:t> a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</a:t>
            </a:r>
            <a:r>
              <a:rPr lang="fr-FR" sz="1800" b="0" dirty="0" err="1" smtClean="0"/>
              <a:t>landmark</a:t>
            </a:r>
            <a:r>
              <a:rPr lang="fr-FR" sz="1800" b="0" dirty="0" smtClean="0"/>
              <a:t> for a </a:t>
            </a:r>
            <a:r>
              <a:rPr lang="fr-FR" sz="1800" b="0" dirty="0" err="1" smtClean="0"/>
              <a:t>given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element</a:t>
            </a:r>
            <a:endParaRPr lang="fr-FR" sz="1800" b="0" dirty="0" smtClean="0"/>
          </a:p>
          <a:p>
            <a:r>
              <a:rPr lang="fr-FR" sz="1800" b="0" dirty="0" smtClean="0"/>
              <a:t>(i.e. </a:t>
            </a:r>
            <a:r>
              <a:rPr lang="fr-FR" sz="1800" b="0" dirty="0" err="1" smtClean="0"/>
              <a:t>it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is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kept</a:t>
            </a:r>
            <a:r>
              <a:rPr lang="fr-FR" sz="1800" b="0" dirty="0" smtClean="0"/>
              <a:t> close to the </a:t>
            </a:r>
            <a:r>
              <a:rPr lang="fr-FR" sz="1800" b="0" dirty="0" err="1" smtClean="0"/>
              <a:t>element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FFC000"/>
                </a:solidFill>
              </a:rPr>
              <a:t>… </a:t>
            </a:r>
            <a:r>
              <a:rPr lang="fr-FR" sz="1800" b="0" dirty="0" err="1" smtClean="0">
                <a:solidFill>
                  <a:srgbClr val="FFC000"/>
                </a:solidFill>
              </a:rPr>
              <a:t>with</a:t>
            </a:r>
            <a:r>
              <a:rPr lang="fr-FR" sz="1800" b="0" dirty="0">
                <a:solidFill>
                  <a:srgbClr val="FFC000"/>
                </a:solidFill>
              </a:rPr>
              <a:t> </a:t>
            </a:r>
            <a:r>
              <a:rPr lang="fr-FR" sz="1800" b="0" dirty="0" smtClean="0">
                <a:solidFill>
                  <a:srgbClr val="FFC000"/>
                </a:solidFill>
              </a:rPr>
              <a:t>a few exceptions at the</a:t>
            </a:r>
          </a:p>
          <a:p>
            <a:r>
              <a:rPr lang="fr-FR" sz="1800" b="0" dirty="0" err="1">
                <a:solidFill>
                  <a:srgbClr val="FFC000"/>
                </a:solidFill>
              </a:rPr>
              <a:t>e</a:t>
            </a:r>
            <a:r>
              <a:rPr lang="fr-FR" sz="1800" b="0" dirty="0" err="1" smtClean="0">
                <a:solidFill>
                  <a:srgbClr val="FFC000"/>
                </a:solidFill>
              </a:rPr>
              <a:t>ndpoints</a:t>
            </a:r>
            <a:r>
              <a:rPr lang="fr-FR" sz="1800" b="0" dirty="0" smtClean="0">
                <a:solidFill>
                  <a:srgbClr val="FFC000"/>
                </a:solidFill>
              </a:rPr>
              <a:t> of the </a:t>
            </a:r>
            <a:r>
              <a:rPr lang="fr-FR" sz="1800" b="0" dirty="0" err="1" smtClean="0">
                <a:solidFill>
                  <a:srgbClr val="FFC000"/>
                </a:solidFill>
              </a:rPr>
              <a:t>moved</a:t>
            </a:r>
            <a:r>
              <a:rPr lang="fr-FR" sz="1800" b="0" dirty="0" smtClean="0">
                <a:solidFill>
                  <a:srgbClr val="FFC000"/>
                </a:solidFill>
              </a:rPr>
              <a:t> blocks</a:t>
            </a:r>
          </a:p>
          <a:p>
            <a:endParaRPr lang="fr-FR" sz="1800" b="0" dirty="0">
              <a:solidFill>
                <a:srgbClr val="FFC000"/>
              </a:solidFill>
            </a:endParaRPr>
          </a:p>
          <a:p>
            <a:endParaRPr lang="fr-FR" sz="1800" b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8" name="Tableau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19552"/>
              </p:ext>
            </p:extLst>
          </p:nvPr>
        </p:nvGraphicFramePr>
        <p:xfrm>
          <a:off x="1538830" y="6153131"/>
          <a:ext cx="3633520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  <a:gridCol w="363352"/>
              </a:tblGrid>
              <a:tr h="359816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68206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9" name="ZoneTexte 98"/>
          <p:cNvSpPr txBox="1"/>
          <p:nvPr/>
        </p:nvSpPr>
        <p:spPr>
          <a:xfrm>
            <a:off x="944844" y="61891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Lm</a:t>
            </a:r>
          </a:p>
        </p:txBody>
      </p:sp>
      <p:cxnSp>
        <p:nvCxnSpPr>
          <p:cNvPr id="101" name="Connecteur droit avec flèche 100"/>
          <p:cNvCxnSpPr>
            <a:endCxn id="30" idx="4"/>
          </p:cNvCxnSpPr>
          <p:nvPr/>
        </p:nvCxnSpPr>
        <p:spPr bwMode="auto">
          <a:xfrm flipV="1">
            <a:off x="1688482" y="3465629"/>
            <a:ext cx="1652867" cy="289925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endCxn id="14" idx="5"/>
          </p:cNvCxnSpPr>
          <p:nvPr/>
        </p:nvCxnSpPr>
        <p:spPr bwMode="auto">
          <a:xfrm flipH="1" flipV="1">
            <a:off x="1629002" y="5116585"/>
            <a:ext cx="458857" cy="120758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endCxn id="31" idx="5"/>
          </p:cNvCxnSpPr>
          <p:nvPr/>
        </p:nvCxnSpPr>
        <p:spPr bwMode="auto">
          <a:xfrm flipV="1">
            <a:off x="2470423" y="3879058"/>
            <a:ext cx="493278" cy="244511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 bwMode="auto">
          <a:xfrm flipH="1" flipV="1">
            <a:off x="877399" y="5954841"/>
            <a:ext cx="1973375" cy="36933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1599594" y="5812734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1    2   3    4    5     6  7   8    9    10</a:t>
            </a:r>
          </a:p>
        </p:txBody>
      </p:sp>
      <p:cxnSp>
        <p:nvCxnSpPr>
          <p:cNvPr id="113" name="Connecteur droit avec flèche 112"/>
          <p:cNvCxnSpPr/>
          <p:nvPr/>
        </p:nvCxnSpPr>
        <p:spPr bwMode="auto">
          <a:xfrm flipH="1" flipV="1">
            <a:off x="4351456" y="2728105"/>
            <a:ext cx="607140" cy="363678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 bwMode="auto">
          <a:xfrm flipH="1" flipV="1">
            <a:off x="3869612" y="3114921"/>
            <a:ext cx="738001" cy="322109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 bwMode="auto">
          <a:xfrm flipV="1">
            <a:off x="3485196" y="3192625"/>
            <a:ext cx="320266" cy="31315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9" name="Groupe 58"/>
          <p:cNvGrpSpPr/>
          <p:nvPr/>
        </p:nvGrpSpPr>
        <p:grpSpPr>
          <a:xfrm>
            <a:off x="0" y="2512378"/>
            <a:ext cx="1966619" cy="1791212"/>
            <a:chOff x="0" y="2757142"/>
            <a:chExt cx="1552495" cy="1546447"/>
          </a:xfrm>
        </p:grpSpPr>
        <p:sp>
          <p:nvSpPr>
            <p:cNvPr id="82" name="ZoneTexte 81"/>
            <p:cNvSpPr txBox="1"/>
            <p:nvPr/>
          </p:nvSpPr>
          <p:spPr>
            <a:xfrm>
              <a:off x="0" y="3807617"/>
              <a:ext cx="334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e</a:t>
              </a:r>
              <a:endParaRPr lang="fr-FR" sz="1800" b="0" dirty="0" smtClean="0"/>
            </a:p>
          </p:txBody>
        </p:sp>
        <p:cxnSp>
          <p:nvCxnSpPr>
            <p:cNvPr id="83" name="Connecteur droit 82"/>
            <p:cNvCxnSpPr>
              <a:endCxn id="86" idx="7"/>
            </p:cNvCxnSpPr>
            <p:nvPr/>
          </p:nvCxnSpPr>
          <p:spPr bwMode="auto">
            <a:xfrm flipV="1">
              <a:off x="281538" y="3041341"/>
              <a:ext cx="1245662" cy="119674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Ellipse 83"/>
            <p:cNvSpPr/>
            <p:nvPr/>
          </p:nvSpPr>
          <p:spPr bwMode="auto">
            <a:xfrm>
              <a:off x="201245" y="4172951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Ellipse 85"/>
            <p:cNvSpPr/>
            <p:nvPr/>
          </p:nvSpPr>
          <p:spPr bwMode="auto">
            <a:xfrm>
              <a:off x="1379769" y="3022210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7" name="Ellipse 86"/>
            <p:cNvSpPr/>
            <p:nvPr/>
          </p:nvSpPr>
          <p:spPr bwMode="auto">
            <a:xfrm>
              <a:off x="971962" y="3410134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8" name="Ellipse 87"/>
            <p:cNvSpPr/>
            <p:nvPr/>
          </p:nvSpPr>
          <p:spPr bwMode="auto">
            <a:xfrm>
              <a:off x="575567" y="3803846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354430" y="3592147"/>
              <a:ext cx="238612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f</a:t>
              </a:r>
              <a:endParaRPr lang="fr-FR" sz="1800" b="0" dirty="0" smtClean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830080" y="3087529"/>
              <a:ext cx="300110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g</a:t>
              </a:r>
              <a:endParaRPr lang="fr-FR" sz="1800" b="0" dirty="0" smtClean="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1206909" y="2760175"/>
              <a:ext cx="287810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k</a:t>
              </a:r>
              <a:endParaRPr lang="fr-FR" sz="1800" b="0" dirty="0" smtClean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188795" y="3538440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6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039588" y="2757142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8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623172" y="3160883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7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1" name="ZoneTexte 60"/>
          <p:cNvSpPr txBox="1"/>
          <p:nvPr/>
        </p:nvSpPr>
        <p:spPr>
          <a:xfrm>
            <a:off x="300190" y="2248211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reversal</a:t>
            </a:r>
          </a:p>
        </p:txBody>
      </p:sp>
      <p:sp>
        <p:nvSpPr>
          <p:cNvPr id="62" name="Ellipse 61"/>
          <p:cNvSpPr/>
          <p:nvPr/>
        </p:nvSpPr>
        <p:spPr bwMode="auto">
          <a:xfrm>
            <a:off x="3184287" y="2450842"/>
            <a:ext cx="1148399" cy="824716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1953347" y="3791062"/>
            <a:ext cx="1148399" cy="824716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5392200" y="5165373"/>
            <a:ext cx="38010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</a:rPr>
              <a:t>Lm[x</a:t>
            </a:r>
            <a:r>
              <a:rPr lang="fr-FR" sz="1800" b="0" dirty="0">
                <a:solidFill>
                  <a:srgbClr val="FF0000"/>
                </a:solidFill>
              </a:rPr>
              <a:t>]</a:t>
            </a:r>
            <a:r>
              <a:rPr lang="fr-FR" sz="1800" b="0" dirty="0" smtClean="0">
                <a:solidFill>
                  <a:srgbClr val="FF0000"/>
                </a:solidFill>
              </a:rPr>
              <a:t> </a:t>
            </a:r>
            <a:r>
              <a:rPr lang="fr-FR" sz="1800" b="0" dirty="0" err="1">
                <a:solidFill>
                  <a:srgbClr val="FF0000"/>
                </a:solidFill>
              </a:rPr>
              <a:t>is</a:t>
            </a:r>
            <a:r>
              <a:rPr lang="fr-FR" sz="1800" b="0" dirty="0">
                <a:solidFill>
                  <a:srgbClr val="FF0000"/>
                </a:solidFill>
              </a:rPr>
              <a:t> </a:t>
            </a:r>
            <a:r>
              <a:rPr lang="fr-FR" sz="1800" b="0" dirty="0">
                <a:solidFill>
                  <a:srgbClr val="0000FF"/>
                </a:solidFill>
              </a:rPr>
              <a:t>one of the </a:t>
            </a:r>
            <a:r>
              <a:rPr lang="fr-FR" sz="1800" b="0" dirty="0" err="1">
                <a:solidFill>
                  <a:srgbClr val="0000FF"/>
                </a:solidFill>
              </a:rPr>
              <a:t>endpoints</a:t>
            </a:r>
            <a:r>
              <a:rPr lang="fr-FR" sz="1800" b="0" dirty="0">
                <a:solidFill>
                  <a:srgbClr val="0000FF"/>
                </a:solidFill>
              </a:rPr>
              <a:t> </a:t>
            </a:r>
            <a:r>
              <a:rPr lang="fr-FR" sz="1800" b="0" dirty="0">
                <a:solidFill>
                  <a:srgbClr val="FF0000"/>
                </a:solidFill>
              </a:rPr>
              <a:t>of the</a:t>
            </a:r>
          </a:p>
          <a:p>
            <a:r>
              <a:rPr lang="fr-FR" sz="1800" b="0" dirty="0" err="1">
                <a:solidFill>
                  <a:srgbClr val="FF0000"/>
                </a:solidFill>
              </a:rPr>
              <a:t>edge</a:t>
            </a:r>
            <a:r>
              <a:rPr lang="fr-FR" sz="1800" b="0" dirty="0">
                <a:solidFill>
                  <a:srgbClr val="FF0000"/>
                </a:solidFill>
              </a:rPr>
              <a:t> </a:t>
            </a:r>
            <a:r>
              <a:rPr lang="fr-FR" sz="1800" b="0" dirty="0" err="1">
                <a:solidFill>
                  <a:srgbClr val="FF0000"/>
                </a:solidFill>
              </a:rPr>
              <a:t>with</a:t>
            </a:r>
            <a:r>
              <a:rPr lang="fr-FR" sz="1800" b="0" dirty="0">
                <a:solidFill>
                  <a:srgbClr val="FF0000"/>
                </a:solidFill>
              </a:rPr>
              <a:t> </a:t>
            </a:r>
            <a:r>
              <a:rPr lang="fr-FR" sz="1800" b="0" dirty="0" err="1">
                <a:solidFill>
                  <a:srgbClr val="FF0000"/>
                </a:solidFill>
              </a:rPr>
              <a:t>cost</a:t>
            </a:r>
            <a:r>
              <a:rPr lang="fr-FR" sz="1800" b="0" dirty="0">
                <a:solidFill>
                  <a:srgbClr val="FF0000"/>
                </a:solidFill>
              </a:rPr>
              <a:t> </a:t>
            </a:r>
            <a:r>
              <a:rPr lang="fr-FR" sz="1800" b="0" dirty="0" smtClean="0">
                <a:solidFill>
                  <a:srgbClr val="FF0000"/>
                </a:solidFill>
              </a:rPr>
              <a:t>x;</a:t>
            </a:r>
            <a:r>
              <a:rPr lang="fr-FR" sz="1800" b="0" dirty="0" smtClean="0">
                <a:solidFill>
                  <a:schemeClr val="tx1"/>
                </a:solidFill>
              </a:rPr>
              <a:t> </a:t>
            </a:r>
            <a:r>
              <a:rPr lang="fr-FR" sz="1800" b="0" dirty="0" err="1" smtClean="0">
                <a:solidFill>
                  <a:schemeClr val="tx1"/>
                </a:solidFill>
              </a:rPr>
              <a:t>tx</a:t>
            </a:r>
            <a:r>
              <a:rPr lang="fr-FR" sz="1800" b="0" dirty="0" smtClean="0">
                <a:solidFill>
                  <a:schemeClr val="tx1"/>
                </a:solidFill>
              </a:rPr>
              <a:t> </a:t>
            </a:r>
            <a:r>
              <a:rPr lang="fr-FR" sz="1800" b="0" dirty="0" err="1" smtClean="0">
                <a:solidFill>
                  <a:schemeClr val="tx1"/>
                </a:solidFill>
              </a:rPr>
              <a:t>is</a:t>
            </a:r>
            <a:r>
              <a:rPr lang="fr-FR" sz="1800" b="0" dirty="0" smtClean="0">
                <a:solidFill>
                  <a:schemeClr val="tx1"/>
                </a:solidFill>
              </a:rPr>
              <a:t> the </a:t>
            </a:r>
            <a:r>
              <a:rPr lang="fr-FR" sz="1800" b="0" dirty="0" err="1" smtClean="0">
                <a:solidFill>
                  <a:schemeClr val="tx1"/>
                </a:solidFill>
              </a:rPr>
              <a:t>lowest</a:t>
            </a:r>
            <a:endParaRPr lang="fr-FR" sz="1800" b="0" dirty="0" smtClean="0">
              <a:solidFill>
                <a:schemeClr val="tx1"/>
              </a:solidFill>
            </a:endParaRPr>
          </a:p>
          <a:p>
            <a:r>
              <a:rPr lang="fr-FR" sz="1800" b="0" dirty="0" err="1">
                <a:solidFill>
                  <a:schemeClr val="tx1"/>
                </a:solidFill>
              </a:rPr>
              <a:t>e</a:t>
            </a:r>
            <a:r>
              <a:rPr lang="fr-FR" sz="1800" b="0" dirty="0" err="1" smtClean="0">
                <a:solidFill>
                  <a:schemeClr val="tx1"/>
                </a:solidFill>
              </a:rPr>
              <a:t>ndpoint</a:t>
            </a:r>
            <a:r>
              <a:rPr lang="fr-FR" sz="1800" b="0" dirty="0" smtClean="0">
                <a:solidFill>
                  <a:schemeClr val="tx1"/>
                </a:solidFill>
              </a:rPr>
              <a:t> of </a:t>
            </a:r>
            <a:r>
              <a:rPr lang="fr-FR" sz="1800" b="0" dirty="0" err="1" smtClean="0">
                <a:solidFill>
                  <a:schemeClr val="tx1"/>
                </a:solidFill>
              </a:rPr>
              <a:t>it</a:t>
            </a:r>
            <a:endParaRPr lang="fr-FR" sz="1800" b="0" dirty="0">
              <a:solidFill>
                <a:schemeClr val="tx1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6653862" y="6168114"/>
            <a:ext cx="165083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Time: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54049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04" grpId="0" animBg="1"/>
      <p:bldP spid="6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 bwMode="auto">
          <a:xfrm>
            <a:off x="-10466" y="2555821"/>
            <a:ext cx="9154466" cy="18193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dirty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 smtClean="0"/>
              <a:t>Adjustments</a:t>
            </a:r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-58336" y="59548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</a:t>
            </a:r>
          </a:p>
        </p:txBody>
      </p:sp>
      <p:cxnSp>
        <p:nvCxnSpPr>
          <p:cNvPr id="11" name="Connecteur droit 10"/>
          <p:cNvCxnSpPr/>
          <p:nvPr/>
        </p:nvCxnSpPr>
        <p:spPr bwMode="auto">
          <a:xfrm flipV="1">
            <a:off x="240381" y="472690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 bwMode="auto">
          <a:xfrm>
            <a:off x="163199" y="625297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1922554" y="458288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1475286" y="497219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021262" y="540396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79943" y="58421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8402" y="5606542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b</a:t>
            </a:r>
            <a:endParaRPr lang="fr-FR" sz="1800" b="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859059" y="5126543"/>
            <a:ext cx="214428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c</a:t>
            </a:r>
            <a:endParaRPr lang="fr-FR" sz="1800" b="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1290971" y="4680554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d</a:t>
            </a:r>
            <a:endParaRPr lang="fr-FR" sz="1800" b="0" dirty="0" smtClean="0"/>
          </a:p>
        </p:txBody>
      </p:sp>
      <p:sp>
        <p:nvSpPr>
          <p:cNvPr id="20" name="ZoneTexte 19"/>
          <p:cNvSpPr txBox="1"/>
          <p:nvPr/>
        </p:nvSpPr>
        <p:spPr>
          <a:xfrm>
            <a:off x="1762941" y="4293979"/>
            <a:ext cx="223592" cy="24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h</a:t>
            </a:r>
            <a:endParaRPr lang="fr-FR" sz="1800" b="0" dirty="0" smtClean="0"/>
          </a:p>
        </p:txBody>
      </p:sp>
      <p:sp>
        <p:nvSpPr>
          <p:cNvPr id="21" name="ZoneTexte 20"/>
          <p:cNvSpPr txBox="1"/>
          <p:nvPr/>
        </p:nvSpPr>
        <p:spPr>
          <a:xfrm>
            <a:off x="169215" y="55076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540452" y="42333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4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091981" y="468562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3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39474" y="5080794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2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26" name="Connecteur droit 25"/>
          <p:cNvCxnSpPr/>
          <p:nvPr/>
        </p:nvCxnSpPr>
        <p:spPr bwMode="auto">
          <a:xfrm flipV="1">
            <a:off x="2470423" y="2619411"/>
            <a:ext cx="1697995" cy="1598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171706" y="384735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</a:t>
            </a:r>
          </a:p>
        </p:txBody>
      </p:sp>
      <p:sp>
        <p:nvSpPr>
          <p:cNvPr id="27" name="Ellipse 26"/>
          <p:cNvSpPr/>
          <p:nvPr/>
        </p:nvSpPr>
        <p:spPr bwMode="auto">
          <a:xfrm>
            <a:off x="2393241" y="414548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4152596" y="247539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705328" y="286470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3251304" y="3296470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2809985" y="373467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568444" y="34990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33" name="ZoneTexte 32"/>
          <p:cNvSpPr txBox="1"/>
          <p:nvPr/>
        </p:nvSpPr>
        <p:spPr>
          <a:xfrm>
            <a:off x="3088561" y="294413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3435613" y="251237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r>
              <a:rPr lang="fr-FR" sz="1800" b="0" dirty="0" smtClean="0"/>
              <a:t>=e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992983" y="2186489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l</a:t>
            </a:r>
            <a:endParaRPr lang="fr-FR" sz="1800" b="0" dirty="0" smtClean="0"/>
          </a:p>
        </p:txBody>
      </p:sp>
      <p:sp>
        <p:nvSpPr>
          <p:cNvPr id="36" name="ZoneTexte 35"/>
          <p:cNvSpPr txBox="1"/>
          <p:nvPr/>
        </p:nvSpPr>
        <p:spPr>
          <a:xfrm>
            <a:off x="3265065" y="2513068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795373" y="21097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9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343118" y="3400012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41" name="Connecteur droit 40"/>
          <p:cNvCxnSpPr>
            <a:stCxn id="13" idx="3"/>
            <a:endCxn id="27" idx="7"/>
          </p:cNvCxnSpPr>
          <p:nvPr/>
        </p:nvCxnSpPr>
        <p:spPr bwMode="auto">
          <a:xfrm flipV="1">
            <a:off x="1948928" y="4170261"/>
            <a:ext cx="598029" cy="5570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2871990" y="301905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970956" y="3897293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5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130883" y="169747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10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45" name="Connecteur droit 44"/>
          <p:cNvCxnSpPr/>
          <p:nvPr/>
        </p:nvCxnSpPr>
        <p:spPr bwMode="auto">
          <a:xfrm flipV="1">
            <a:off x="4249147" y="2052437"/>
            <a:ext cx="551453" cy="49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 bwMode="auto">
          <a:xfrm>
            <a:off x="4753576" y="1941058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51" name="Connecteur droit avec flèche 50"/>
          <p:cNvCxnSpPr/>
          <p:nvPr/>
        </p:nvCxnSpPr>
        <p:spPr bwMode="auto">
          <a:xfrm flipH="1">
            <a:off x="5043153" y="2028297"/>
            <a:ext cx="69809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5818160" y="1848774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tail</a:t>
            </a:r>
            <a:r>
              <a:rPr lang="fr-FR" sz="1800" b="0" dirty="0" smtClean="0"/>
              <a:t>+(L)</a:t>
            </a:r>
          </a:p>
        </p:txBody>
      </p:sp>
      <p:grpSp>
        <p:nvGrpSpPr>
          <p:cNvPr id="59" name="Groupe 58"/>
          <p:cNvGrpSpPr/>
          <p:nvPr/>
        </p:nvGrpSpPr>
        <p:grpSpPr>
          <a:xfrm>
            <a:off x="0" y="2512378"/>
            <a:ext cx="1966619" cy="1791212"/>
            <a:chOff x="0" y="2757142"/>
            <a:chExt cx="1552495" cy="1546447"/>
          </a:xfrm>
        </p:grpSpPr>
        <p:sp>
          <p:nvSpPr>
            <p:cNvPr id="82" name="ZoneTexte 81"/>
            <p:cNvSpPr txBox="1"/>
            <p:nvPr/>
          </p:nvSpPr>
          <p:spPr>
            <a:xfrm>
              <a:off x="0" y="3807617"/>
              <a:ext cx="334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e</a:t>
              </a:r>
              <a:endParaRPr lang="fr-FR" sz="1800" b="0" dirty="0" smtClean="0"/>
            </a:p>
          </p:txBody>
        </p:sp>
        <p:cxnSp>
          <p:nvCxnSpPr>
            <p:cNvPr id="83" name="Connecteur droit 82"/>
            <p:cNvCxnSpPr>
              <a:endCxn id="86" idx="7"/>
            </p:cNvCxnSpPr>
            <p:nvPr/>
          </p:nvCxnSpPr>
          <p:spPr bwMode="auto">
            <a:xfrm flipV="1">
              <a:off x="281538" y="3041341"/>
              <a:ext cx="1245662" cy="1196746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Ellipse 83"/>
            <p:cNvSpPr/>
            <p:nvPr/>
          </p:nvSpPr>
          <p:spPr bwMode="auto">
            <a:xfrm>
              <a:off x="201245" y="4172951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Ellipse 85"/>
            <p:cNvSpPr/>
            <p:nvPr/>
          </p:nvSpPr>
          <p:spPr bwMode="auto">
            <a:xfrm>
              <a:off x="1379769" y="3022210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7" name="Ellipse 86"/>
            <p:cNvSpPr/>
            <p:nvPr/>
          </p:nvSpPr>
          <p:spPr bwMode="auto">
            <a:xfrm>
              <a:off x="971962" y="3410134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8" name="Ellipse 87"/>
            <p:cNvSpPr/>
            <p:nvPr/>
          </p:nvSpPr>
          <p:spPr bwMode="auto">
            <a:xfrm>
              <a:off x="575567" y="3803846"/>
              <a:ext cx="172726" cy="130638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chemeClr val="tx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3000" b="1" i="0" u="none" strike="noStrike" cap="none" normalizeH="0" baseline="0" smtClean="0">
                <a:ln>
                  <a:noFill/>
                </a:ln>
                <a:solidFill>
                  <a:srgbClr val="682069"/>
                </a:solidFill>
                <a:effectLst/>
                <a:latin typeface="Arial" charset="0"/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354430" y="3592147"/>
              <a:ext cx="238612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f</a:t>
              </a:r>
              <a:endParaRPr lang="fr-FR" sz="1800" b="0" dirty="0" smtClean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830080" y="3087529"/>
              <a:ext cx="300110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g</a:t>
              </a:r>
              <a:endParaRPr lang="fr-FR" sz="1800" b="0" dirty="0" smtClean="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1206909" y="2760175"/>
              <a:ext cx="287810" cy="33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/>
                <a:t>k</a:t>
              </a:r>
              <a:endParaRPr lang="fr-FR" sz="1800" b="0" dirty="0" smtClean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188795" y="3538440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6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039588" y="2757142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8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623172" y="3160883"/>
              <a:ext cx="300110" cy="5807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dirty="0" smtClean="0">
                  <a:solidFill>
                    <a:srgbClr val="0000FF"/>
                  </a:solidFill>
                </a:rPr>
                <a:t>7</a:t>
              </a:r>
            </a:p>
            <a:p>
              <a:r>
                <a:rPr lang="fr-FR" sz="1800" b="0" dirty="0" smtClean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1" name="ZoneTexte 60"/>
          <p:cNvSpPr txBox="1"/>
          <p:nvPr/>
        </p:nvSpPr>
        <p:spPr>
          <a:xfrm>
            <a:off x="300190" y="2248211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reversal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62191" y="1288987"/>
            <a:ext cx="512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fr-FR" sz="1800" dirty="0"/>
              <a:t>2) Update the index for </a:t>
            </a:r>
            <a:r>
              <a:rPr lang="fr-FR" sz="1800" dirty="0" err="1"/>
              <a:t>delete</a:t>
            </a:r>
            <a:r>
              <a:rPr lang="fr-FR" sz="1800" dirty="0"/>
              <a:t>, insert, reverse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4532671" y="389695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</a:t>
            </a:r>
          </a:p>
        </p:txBody>
      </p:sp>
      <p:sp>
        <p:nvSpPr>
          <p:cNvPr id="77" name="Ellipse 76"/>
          <p:cNvSpPr/>
          <p:nvPr/>
        </p:nvSpPr>
        <p:spPr bwMode="auto">
          <a:xfrm>
            <a:off x="4927778" y="4110041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6239865" y="2829262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5785841" y="3261023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5344522" y="369922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102981" y="34636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85" name="ZoneTexte 84"/>
          <p:cNvSpPr txBox="1"/>
          <p:nvPr/>
        </p:nvSpPr>
        <p:spPr>
          <a:xfrm>
            <a:off x="5623098" y="2908691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92" name="ZoneTexte 91"/>
          <p:cNvSpPr txBox="1"/>
          <p:nvPr/>
        </p:nvSpPr>
        <p:spPr>
          <a:xfrm>
            <a:off x="5970150" y="247693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r>
              <a:rPr lang="fr-FR" sz="1800" b="0" dirty="0" smtClean="0"/>
              <a:t>=e</a:t>
            </a:r>
          </a:p>
        </p:txBody>
      </p:sp>
      <p:cxnSp>
        <p:nvCxnSpPr>
          <p:cNvPr id="9" name="Connecteur droit 8"/>
          <p:cNvCxnSpPr/>
          <p:nvPr/>
        </p:nvCxnSpPr>
        <p:spPr bwMode="auto">
          <a:xfrm flipV="1">
            <a:off x="5039120" y="2925742"/>
            <a:ext cx="1248416" cy="125600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5713912" y="2574000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-6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4731387" y="3435286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- 8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 3</a:t>
            </a:r>
          </a:p>
        </p:txBody>
      </p:sp>
      <p:sp>
        <p:nvSpPr>
          <p:cNvPr id="100" name="ZoneTexte 99"/>
          <p:cNvSpPr txBox="1"/>
          <p:nvPr/>
        </p:nvSpPr>
        <p:spPr>
          <a:xfrm>
            <a:off x="5319636" y="2996075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-7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1</a:t>
            </a:r>
          </a:p>
        </p:txBody>
      </p:sp>
      <p:cxnSp>
        <p:nvCxnSpPr>
          <p:cNvPr id="46" name="Connecteur droit avec flèche 45"/>
          <p:cNvCxnSpPr/>
          <p:nvPr/>
        </p:nvCxnSpPr>
        <p:spPr bwMode="auto">
          <a:xfrm>
            <a:off x="3805173" y="3403191"/>
            <a:ext cx="1210678" cy="320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824239" y="308009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Index*(-1)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6310805" y="3055676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Index+14</a:t>
            </a:r>
          </a:p>
        </p:txBody>
      </p:sp>
      <p:cxnSp>
        <p:nvCxnSpPr>
          <p:cNvPr id="103" name="Connecteur droit avec flèche 102"/>
          <p:cNvCxnSpPr/>
          <p:nvPr/>
        </p:nvCxnSpPr>
        <p:spPr bwMode="auto">
          <a:xfrm flipV="1">
            <a:off x="6365463" y="3381049"/>
            <a:ext cx="1059331" cy="595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Ellipse 104"/>
          <p:cNvSpPr/>
          <p:nvPr/>
        </p:nvSpPr>
        <p:spPr bwMode="auto">
          <a:xfrm>
            <a:off x="7467380" y="4103265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8779467" y="2822486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8325443" y="3254247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2" name="Ellipse 111"/>
          <p:cNvSpPr/>
          <p:nvPr/>
        </p:nvSpPr>
        <p:spPr bwMode="auto">
          <a:xfrm>
            <a:off x="7884124" y="3692449"/>
            <a:ext cx="180090" cy="169159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7642583" y="3456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g</a:t>
            </a:r>
            <a:endParaRPr lang="fr-FR" sz="1800" b="0" dirty="0" smtClean="0"/>
          </a:p>
        </p:txBody>
      </p:sp>
      <p:sp>
        <p:nvSpPr>
          <p:cNvPr id="115" name="ZoneTexte 114"/>
          <p:cNvSpPr txBox="1"/>
          <p:nvPr/>
        </p:nvSpPr>
        <p:spPr>
          <a:xfrm>
            <a:off x="8162700" y="290191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f</a:t>
            </a:r>
            <a:endParaRPr lang="fr-FR" sz="1800" b="0" dirty="0" smtClean="0"/>
          </a:p>
        </p:txBody>
      </p:sp>
      <p:sp>
        <p:nvSpPr>
          <p:cNvPr id="116" name="ZoneTexte 115"/>
          <p:cNvSpPr txBox="1"/>
          <p:nvPr/>
        </p:nvSpPr>
        <p:spPr>
          <a:xfrm>
            <a:off x="8509752" y="2470154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/>
              <a:t>k</a:t>
            </a:r>
            <a:r>
              <a:rPr lang="fr-FR" sz="1800" b="0" dirty="0" smtClean="0"/>
              <a:t>=e</a:t>
            </a:r>
          </a:p>
        </p:txBody>
      </p:sp>
      <p:cxnSp>
        <p:nvCxnSpPr>
          <p:cNvPr id="117" name="Connecteur droit 116"/>
          <p:cNvCxnSpPr/>
          <p:nvPr/>
        </p:nvCxnSpPr>
        <p:spPr bwMode="auto">
          <a:xfrm flipV="1">
            <a:off x="7578722" y="2918966"/>
            <a:ext cx="1248416" cy="125600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>
            <a:off x="8253514" y="2567224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0000FF"/>
                </a:solidFill>
              </a:rPr>
              <a:t> </a:t>
            </a:r>
            <a:r>
              <a:rPr lang="fr-FR" sz="1800" b="0" dirty="0" smtClean="0">
                <a:solidFill>
                  <a:srgbClr val="0000FF"/>
                </a:solidFill>
              </a:rPr>
              <a:t>8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9</a:t>
            </a:r>
          </a:p>
        </p:txBody>
      </p:sp>
      <p:sp>
        <p:nvSpPr>
          <p:cNvPr id="119" name="ZoneTexte 118"/>
          <p:cNvSpPr txBox="1"/>
          <p:nvPr/>
        </p:nvSpPr>
        <p:spPr>
          <a:xfrm>
            <a:off x="7306515" y="3394147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0000FF"/>
                </a:solidFill>
              </a:rPr>
              <a:t>  6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 3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7859238" y="2989299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>
                <a:solidFill>
                  <a:srgbClr val="0000FF"/>
                </a:solidFill>
              </a:rPr>
              <a:t> </a:t>
            </a:r>
            <a:r>
              <a:rPr lang="fr-FR" sz="1800" b="0" dirty="0" smtClean="0">
                <a:solidFill>
                  <a:srgbClr val="0000FF"/>
                </a:solidFill>
              </a:rPr>
              <a:t>7</a:t>
            </a:r>
          </a:p>
          <a:p>
            <a:r>
              <a:rPr lang="fr-FR" sz="1800" b="0" dirty="0" smtClean="0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344522" y="4491907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An </a:t>
            </a:r>
            <a:r>
              <a:rPr lang="fr-FR" sz="1800" b="0" dirty="0" err="1" smtClean="0"/>
              <a:t>example</a:t>
            </a:r>
            <a:r>
              <a:rPr lang="fr-FR" sz="1800" b="0" dirty="0" smtClean="0"/>
              <a:t> for reverse</a:t>
            </a:r>
          </a:p>
        </p:txBody>
      </p:sp>
      <p:sp>
        <p:nvSpPr>
          <p:cNvPr id="121" name="ZoneTexte 120"/>
          <p:cNvSpPr txBox="1"/>
          <p:nvPr/>
        </p:nvSpPr>
        <p:spPr>
          <a:xfrm>
            <a:off x="6653862" y="6168114"/>
            <a:ext cx="165083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Time: </a:t>
            </a:r>
            <a:r>
              <a:rPr lang="fr-FR" sz="1800" b="0" dirty="0" smtClean="0">
                <a:solidFill>
                  <a:srgbClr val="C00000"/>
                </a:solidFill>
              </a:rPr>
              <a:t>O(log n)</a:t>
            </a:r>
          </a:p>
        </p:txBody>
      </p:sp>
      <p:sp>
        <p:nvSpPr>
          <p:cNvPr id="122" name="ZoneTexte 121"/>
          <p:cNvSpPr txBox="1"/>
          <p:nvPr/>
        </p:nvSpPr>
        <p:spPr>
          <a:xfrm>
            <a:off x="7034683" y="388879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89100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log-</a:t>
            </a:r>
            <a:r>
              <a:rPr lang="fr-FR" dirty="0" err="1" smtClean="0"/>
              <a:t>list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L (but </a:t>
            </a:r>
            <a:r>
              <a:rPr lang="fr-FR" dirty="0" err="1" smtClean="0"/>
              <a:t>temporarily</a:t>
            </a:r>
            <a:r>
              <a:rPr lang="fr-FR" dirty="0" smtClean="0"/>
              <a:t> a </a:t>
            </a:r>
            <a:r>
              <a:rPr lang="fr-FR" dirty="0" err="1" smtClean="0"/>
              <a:t>forest</a:t>
            </a:r>
            <a:r>
              <a:rPr lang="fr-FR" dirty="0" smtClean="0"/>
              <a:t> of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trees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/>
              <a:t>t</a:t>
            </a:r>
            <a:r>
              <a:rPr lang="fr-FR" dirty="0" err="1" smtClean="0"/>
              <a:t>hree</a:t>
            </a:r>
            <a:r>
              <a:rPr lang="fr-FR" dirty="0" smtClean="0"/>
              <a:t> pointers </a:t>
            </a:r>
            <a:r>
              <a:rPr lang="fr-FR" dirty="0" err="1" smtClean="0"/>
              <a:t>head</a:t>
            </a:r>
            <a:r>
              <a:rPr lang="fr-FR" dirty="0" smtClean="0"/>
              <a:t>(L), </a:t>
            </a:r>
            <a:r>
              <a:rPr lang="fr-FR" dirty="0" err="1" smtClean="0"/>
              <a:t>tail</a:t>
            </a:r>
            <a:r>
              <a:rPr lang="fr-FR" dirty="0" smtClean="0"/>
              <a:t>(L), </a:t>
            </a:r>
            <a:r>
              <a:rPr lang="fr-FR" dirty="0" err="1" smtClean="0"/>
              <a:t>tail</a:t>
            </a:r>
            <a:r>
              <a:rPr lang="fr-FR" dirty="0" smtClean="0"/>
              <a:t>+(L)</a:t>
            </a: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toolbox</a:t>
            </a:r>
            <a:r>
              <a:rPr lang="fr-FR" dirty="0" smtClean="0"/>
              <a:t> of O(log n) time </a:t>
            </a:r>
            <a:r>
              <a:rPr lang="fr-FR" dirty="0" err="1" smtClean="0"/>
              <a:t>operations</a:t>
            </a:r>
            <a:endParaRPr lang="fr-FR" dirty="0"/>
          </a:p>
          <a:p>
            <a:pPr lvl="1"/>
            <a:endParaRPr lang="fr-FR" sz="2000" dirty="0" smtClean="0"/>
          </a:p>
          <a:p>
            <a:pPr lvl="1"/>
            <a:endParaRPr lang="fr-FR" dirty="0"/>
          </a:p>
          <a:p>
            <a:pPr lvl="1"/>
            <a:endParaRPr lang="fr-FR" sz="2000" dirty="0" smtClean="0"/>
          </a:p>
          <a:p>
            <a:pPr lvl="1"/>
            <a:endParaRPr lang="fr-FR" dirty="0"/>
          </a:p>
          <a:p>
            <a:pPr lvl="1"/>
            <a:endParaRPr lang="fr-FR" sz="2000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sz="2000" dirty="0" smtClean="0"/>
              <a:t> (if </a:t>
            </a:r>
            <a:r>
              <a:rPr lang="fr-FR" sz="2000" dirty="0" err="1" smtClean="0"/>
              <a:t>needed</a:t>
            </a:r>
            <a:r>
              <a:rPr lang="fr-FR" sz="2000" dirty="0" smtClean="0"/>
              <a:t>) a </a:t>
            </a:r>
            <a:r>
              <a:rPr lang="fr-FR" sz="2000" dirty="0" err="1"/>
              <a:t>landmark</a:t>
            </a:r>
            <a:r>
              <a:rPr lang="fr-FR" sz="2000" dirty="0"/>
              <a:t> table Lm (</a:t>
            </a:r>
            <a:r>
              <a:rPr lang="fr-FR" sz="2000" dirty="0" err="1"/>
              <a:t>allows</a:t>
            </a:r>
            <a:r>
              <a:rPr lang="fr-FR" sz="2000" dirty="0"/>
              <a:t> to </a:t>
            </a:r>
            <a:r>
              <a:rPr lang="fr-FR" sz="2000" dirty="0" err="1"/>
              <a:t>compute</a:t>
            </a:r>
            <a:r>
              <a:rPr lang="fr-FR" sz="2000" dirty="0"/>
              <a:t> </a:t>
            </a:r>
            <a:r>
              <a:rPr lang="fr-FR" sz="2000" dirty="0" err="1"/>
              <a:t>tx</a:t>
            </a:r>
            <a:r>
              <a:rPr lang="fr-FR" sz="2000" dirty="0"/>
              <a:t>)</a:t>
            </a:r>
          </a:p>
          <a:p>
            <a:pPr marL="114300" indent="0">
              <a:buNone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5645281" y="2492896"/>
            <a:ext cx="3038011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/>
              <a:t>g</a:t>
            </a:r>
            <a:r>
              <a:rPr lang="fr-FR" sz="1800" b="0" dirty="0" err="1" smtClean="0"/>
              <a:t>et_element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tx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/>
              <a:t>s</a:t>
            </a:r>
            <a:r>
              <a:rPr lang="fr-FR" sz="1800" b="0" dirty="0" err="1" smtClean="0"/>
              <a:t>ucc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tx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/>
              <a:t>p</a:t>
            </a:r>
            <a:r>
              <a:rPr lang="fr-FR" sz="1800" b="0" dirty="0" err="1" smtClean="0"/>
              <a:t>rec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tx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/>
              <a:t>insert(L,L</a:t>
            </a:r>
            <a:r>
              <a:rPr lang="fr-FR" sz="1800" b="0" baseline="-25000" dirty="0" smtClean="0"/>
              <a:t>1</a:t>
            </a:r>
            <a:r>
              <a:rPr lang="fr-FR" sz="1800" b="0" dirty="0" smtClean="0"/>
              <a:t>,tx)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delete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/>
              <a:t>reverse(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find_min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 (or max)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add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L,tx,ty,u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change_sign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L,tx,ty</a:t>
            </a:r>
            <a:r>
              <a:rPr lang="fr-FR" sz="18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find_rank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L,tx</a:t>
            </a:r>
            <a:r>
              <a:rPr lang="fr-FR" sz="1800" b="0" dirty="0" smtClean="0"/>
              <a:t>) (=P</a:t>
            </a:r>
            <a:r>
              <a:rPr lang="fr-FR" sz="1800" b="0" baseline="30000" dirty="0" smtClean="0"/>
              <a:t>-1</a:t>
            </a:r>
            <a:r>
              <a:rPr lang="fr-FR" sz="1800" b="0" dirty="0" smtClean="0"/>
              <a:t>[x])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err="1" smtClean="0"/>
              <a:t>find_element</a:t>
            </a:r>
            <a:r>
              <a:rPr lang="fr-FR" sz="1800" b="0" dirty="0" smtClean="0"/>
              <a:t>(</a:t>
            </a:r>
            <a:r>
              <a:rPr lang="fr-FR" sz="1800" b="0" dirty="0" err="1" smtClean="0"/>
              <a:t>L,i</a:t>
            </a:r>
            <a:r>
              <a:rPr lang="fr-FR" sz="1800" b="0" dirty="0" smtClean="0"/>
              <a:t>) (=P[i])</a:t>
            </a:r>
          </a:p>
        </p:txBody>
      </p:sp>
    </p:spTree>
    <p:extLst>
      <p:ext uri="{BB962C8B-B14F-4D97-AF65-F5344CB8AC3E}">
        <p14:creationId xmlns:p14="http://schemas.microsoft.com/office/powerpoint/2010/main" val="33612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log 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filiform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: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deduce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visiting</a:t>
            </a:r>
            <a:r>
              <a:rPr lang="fr-FR" dirty="0" smtClean="0"/>
              <a:t> all the </a:t>
            </a:r>
            <a:r>
              <a:rPr lang="fr-FR" dirty="0" err="1" smtClean="0"/>
              <a:t>elements</a:t>
            </a:r>
            <a:r>
              <a:rPr lang="fr-FR" dirty="0" smtClean="0"/>
              <a:t> in a 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O(n log n)?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No, </a:t>
            </a:r>
            <a:r>
              <a:rPr lang="fr-FR" dirty="0" err="1" smtClean="0"/>
              <a:t>visiting</a:t>
            </a:r>
            <a:r>
              <a:rPr lang="fr-FR" dirty="0" smtClean="0"/>
              <a:t> </a:t>
            </a:r>
            <a:r>
              <a:rPr lang="fr-FR" dirty="0" err="1" smtClean="0"/>
              <a:t>directly</a:t>
            </a:r>
            <a:r>
              <a:rPr lang="fr-FR" dirty="0" smtClean="0"/>
              <a:t> the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r>
              <a:rPr lang="fr-FR" dirty="0" err="1" smtClean="0"/>
              <a:t>allows</a:t>
            </a:r>
            <a:r>
              <a:rPr lang="fr-FR" dirty="0" smtClean="0"/>
              <a:t> to do </a:t>
            </a:r>
            <a:r>
              <a:rPr lang="fr-FR" dirty="0" err="1" smtClean="0"/>
              <a:t>this</a:t>
            </a:r>
            <a:r>
              <a:rPr lang="fr-FR" dirty="0" smtClean="0"/>
              <a:t> in   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O(n) … but </a:t>
            </a:r>
            <a:r>
              <a:rPr lang="fr-FR" dirty="0" err="1" smtClean="0"/>
              <a:t>needs</a:t>
            </a:r>
            <a:r>
              <a:rPr lang="fr-FR" dirty="0" smtClean="0"/>
              <a:t> to go </a:t>
            </a:r>
            <a:r>
              <a:rPr lang="fr-FR" dirty="0" err="1" smtClean="0"/>
              <a:t>deeper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the </a:t>
            </a:r>
            <a:r>
              <a:rPr lang="fr-FR" dirty="0" err="1" smtClean="0"/>
              <a:t>implementation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err="1" smtClean="0"/>
              <a:t>What</a:t>
            </a:r>
            <a:r>
              <a:rPr lang="fr-FR" dirty="0" smtClean="0"/>
              <a:t> about </a:t>
            </a:r>
            <a:r>
              <a:rPr lang="fr-FR" dirty="0" err="1" smtClean="0"/>
              <a:t>searching</a:t>
            </a:r>
            <a:r>
              <a:rPr lang="fr-FR" dirty="0" smtClean="0"/>
              <a:t> a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in a log-</a:t>
            </a:r>
            <a:r>
              <a:rPr lang="fr-FR" dirty="0" err="1" smtClean="0"/>
              <a:t>list</a:t>
            </a:r>
            <a:r>
              <a:rPr lang="fr-FR" dirty="0" smtClean="0"/>
              <a:t>?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If the 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ordered</a:t>
            </a:r>
            <a:r>
              <a:rPr lang="fr-FR" dirty="0" smtClean="0"/>
              <a:t>, O(n) as </a:t>
            </a:r>
            <a:r>
              <a:rPr lang="fr-FR" dirty="0" err="1" smtClean="0"/>
              <a:t>above</a:t>
            </a:r>
            <a:endParaRPr lang="fr-FR" dirty="0" smtClean="0"/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If the 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ordered</a:t>
            </a:r>
            <a:r>
              <a:rPr lang="fr-FR" dirty="0" smtClean="0"/>
              <a:t> and has distinct </a:t>
            </a:r>
            <a:r>
              <a:rPr lang="fr-FR" dirty="0" err="1" smtClean="0"/>
              <a:t>elements</a:t>
            </a:r>
            <a:r>
              <a:rPr lang="fr-FR" dirty="0" smtClean="0"/>
              <a:t>, the </a:t>
            </a:r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operation</a:t>
            </a:r>
            <a:r>
              <a:rPr lang="fr-FR" dirty="0" smtClean="0"/>
              <a:t> </a:t>
            </a:r>
            <a:r>
              <a:rPr lang="fr-FR" dirty="0" err="1" smtClean="0"/>
              <a:t>dsearchcost</a:t>
            </a:r>
            <a:r>
              <a:rPr lang="fr-FR" dirty="0" smtClean="0"/>
              <a:t> (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for </a:t>
            </a:r>
            <a:r>
              <a:rPr lang="fr-FR" dirty="0" err="1" smtClean="0"/>
              <a:t>cost</a:t>
            </a:r>
            <a:r>
              <a:rPr lang="fr-FR" dirty="0" smtClean="0"/>
              <a:t>=index) 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/>
              <a:t>   in O(log n).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721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24000"/>
            <a:ext cx="8858280" cy="46482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Motivations for an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Array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-List </a:t>
            </a:r>
            <a:r>
              <a:rPr lang="fr-FR" sz="1800" dirty="0" smtClean="0">
                <a:solidFill>
                  <a:schemeClr val="bg1">
                    <a:lumMod val="95000"/>
                  </a:schemeClr>
                </a:solidFill>
              </a:rPr>
              <a:t>(but not the Java Collection)</a:t>
            </a:r>
          </a:p>
          <a:p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Fundamentals: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Dynamic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Trees</a:t>
            </a:r>
            <a:endParaRPr lang="fr-F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Easy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observation: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equence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a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iliform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fr-FR" dirty="0" err="1" smtClean="0">
                <a:solidFill>
                  <a:schemeClr val="bg1">
                    <a:lumMod val="95000"/>
                  </a:schemeClr>
                </a:solidFill>
              </a:rPr>
              <a:t>ree</a:t>
            </a:r>
            <a:r>
              <a:rPr lang="fr-FR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A </a:t>
            </a:r>
            <a:r>
              <a:rPr lang="fr-FR" dirty="0" err="1" smtClean="0">
                <a:solidFill>
                  <a:schemeClr val="bg1"/>
                </a:solidFill>
              </a:rPr>
              <a:t>step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further</a:t>
            </a:r>
            <a:r>
              <a:rPr lang="fr-FR" dirty="0" smtClean="0">
                <a:solidFill>
                  <a:schemeClr val="bg1"/>
                </a:solidFill>
              </a:rPr>
              <a:t>: A Log-List </a:t>
            </a:r>
            <a:r>
              <a:rPr lang="fr-FR" dirty="0" err="1" smtClean="0">
                <a:solidFill>
                  <a:schemeClr val="bg1"/>
                </a:solidFill>
              </a:rPr>
              <a:t>is</a:t>
            </a:r>
            <a:r>
              <a:rPr lang="fr-FR" dirty="0" smtClean="0">
                <a:solidFill>
                  <a:schemeClr val="bg1"/>
                </a:solidFill>
              </a:rPr>
              <a:t> a </a:t>
            </a:r>
            <a:r>
              <a:rPr lang="fr-FR" dirty="0" err="1" smtClean="0">
                <a:solidFill>
                  <a:schemeClr val="bg1"/>
                </a:solidFill>
              </a:rPr>
              <a:t>filiform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tree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too</a:t>
            </a:r>
            <a:r>
              <a:rPr lang="fr-FR" dirty="0" smtClean="0">
                <a:solidFill>
                  <a:schemeClr val="bg1"/>
                </a:solidFill>
              </a:rPr>
              <a:t> … but </a:t>
            </a:r>
            <a:r>
              <a:rPr lang="fr-FR" dirty="0" err="1" smtClean="0">
                <a:solidFill>
                  <a:schemeClr val="bg1"/>
                </a:solidFill>
              </a:rPr>
              <a:t>Needs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Adjustments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Conclusion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21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Improving</a:t>
            </a:r>
            <a:r>
              <a:rPr lang="fr-FR" dirty="0" smtClean="0"/>
              <a:t> the </a:t>
            </a:r>
            <a:r>
              <a:rPr lang="fr-FR" dirty="0" err="1" smtClean="0"/>
              <a:t>algorithm</a:t>
            </a:r>
            <a:r>
              <a:rPr lang="fr-FR" dirty="0" smtClean="0"/>
              <a:t> for </a:t>
            </a:r>
            <a:r>
              <a:rPr lang="fr-FR" dirty="0" err="1" smtClean="0"/>
              <a:t>sorting</a:t>
            </a:r>
            <a:r>
              <a:rPr lang="fr-FR" dirty="0" smtClean="0"/>
              <a:t> by </a:t>
            </a:r>
            <a:r>
              <a:rPr lang="fr-FR" dirty="0" err="1" smtClean="0"/>
              <a:t>prefix</a:t>
            </a:r>
            <a:r>
              <a:rPr lang="fr-FR" dirty="0" smtClean="0"/>
              <a:t> </a:t>
            </a:r>
            <a:r>
              <a:rPr lang="fr-FR" dirty="0" err="1" smtClean="0"/>
              <a:t>reversals</a:t>
            </a:r>
            <a:r>
              <a:rPr lang="fr-FR" dirty="0" smtClean="0"/>
              <a:t> and </a:t>
            </a:r>
            <a:r>
              <a:rPr lang="fr-FR" dirty="0" err="1" smtClean="0"/>
              <a:t>prefix</a:t>
            </a:r>
            <a:r>
              <a:rPr lang="fr-FR" dirty="0" smtClean="0"/>
              <a:t> transpositions</a:t>
            </a:r>
            <a:endParaRPr lang="fr-FR" dirty="0"/>
          </a:p>
          <a:p>
            <a:pPr lvl="1" indent="-342900"/>
            <a:r>
              <a:rPr lang="fr-FR" dirty="0" smtClean="0"/>
              <a:t>n </a:t>
            </a:r>
            <a:r>
              <a:rPr lang="fr-FR" dirty="0" err="1" smtClean="0"/>
              <a:t>steps</a:t>
            </a:r>
            <a:r>
              <a:rPr lang="fr-FR" dirty="0" smtClean="0"/>
              <a:t>,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identifying</a:t>
            </a:r>
            <a:r>
              <a:rPr lang="fr-FR" dirty="0" smtClean="0"/>
              <a:t> and </a:t>
            </a:r>
            <a:r>
              <a:rPr lang="fr-FR" dirty="0" err="1" smtClean="0"/>
              <a:t>performing</a:t>
            </a:r>
            <a:r>
              <a:rPr lang="fr-FR" dirty="0" smtClean="0"/>
              <a:t> a block </a:t>
            </a:r>
            <a:r>
              <a:rPr lang="fr-FR" dirty="0" err="1" smtClean="0"/>
              <a:t>operation</a:t>
            </a:r>
            <a:endParaRPr lang="fr-FR" dirty="0" smtClean="0"/>
          </a:p>
          <a:p>
            <a:pPr lvl="1" indent="-342900"/>
            <a:r>
              <a:rPr lang="fr-FR" dirty="0" smtClean="0"/>
              <a:t>O(n log n) time </a:t>
            </a:r>
            <a:r>
              <a:rPr lang="fr-FR" dirty="0" err="1" smtClean="0"/>
              <a:t>instead</a:t>
            </a:r>
            <a:r>
              <a:rPr lang="fr-FR" dirty="0" smtClean="0"/>
              <a:t> of O(n</a:t>
            </a:r>
            <a:r>
              <a:rPr lang="fr-FR" baseline="30000" dirty="0" smtClean="0"/>
              <a:t>2</a:t>
            </a:r>
            <a:r>
              <a:rPr lang="fr-FR" dirty="0" smtClean="0"/>
              <a:t>)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 addition: four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variants</a:t>
            </a:r>
            <a:r>
              <a:rPr lang="fr-FR" dirty="0" smtClean="0"/>
              <a:t> of the </a:t>
            </a:r>
            <a:r>
              <a:rPr lang="fr-FR" dirty="0" err="1" smtClean="0"/>
              <a:t>sorting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are </a:t>
            </a:r>
            <a:r>
              <a:rPr lang="fr-FR" dirty="0" err="1" smtClean="0"/>
              <a:t>improved</a:t>
            </a:r>
            <a:endParaRPr lang="fr-FR" dirty="0" smtClean="0"/>
          </a:p>
          <a:p>
            <a:r>
              <a:rPr lang="fr-FR" dirty="0" err="1" smtClean="0"/>
              <a:t>Some</a:t>
            </a:r>
            <a:r>
              <a:rPr lang="fr-FR" dirty="0" smtClean="0"/>
              <a:t> of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resist</a:t>
            </a:r>
            <a:r>
              <a:rPr lang="fr-FR" dirty="0" smtClean="0"/>
              <a:t> </a:t>
            </a:r>
            <a:r>
              <a:rPr lang="fr-FR" dirty="0" err="1" smtClean="0"/>
              <a:t>however</a:t>
            </a:r>
            <a:endParaRPr lang="fr-FR" dirty="0" smtClean="0"/>
          </a:p>
          <a:p>
            <a:r>
              <a:rPr lang="fr-FR" dirty="0" smtClean="0"/>
              <a:t>Log-</a:t>
            </a:r>
            <a:r>
              <a:rPr lang="fr-FR" dirty="0" err="1" smtClean="0"/>
              <a:t>list</a:t>
            </a:r>
            <a:r>
              <a:rPr lang="fr-FR" dirty="0" smtClean="0"/>
              <a:t> </a:t>
            </a:r>
            <a:r>
              <a:rPr lang="fr-FR" dirty="0" err="1"/>
              <a:t>c</a:t>
            </a:r>
            <a:r>
              <a:rPr lang="fr-FR" dirty="0" err="1" smtClean="0"/>
              <a:t>ould</a:t>
            </a:r>
            <a:r>
              <a:rPr lang="fr-FR" dirty="0" smtClean="0"/>
              <a:t> have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applications</a:t>
            </a:r>
          </a:p>
          <a:p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84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Bibliography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916832"/>
            <a:ext cx="8153400" cy="4255368"/>
          </a:xfrm>
        </p:spPr>
        <p:txBody>
          <a:bodyPr/>
          <a:lstStyle/>
          <a:p>
            <a:endParaRPr lang="fr-FR" sz="2000" dirty="0" smtClean="0"/>
          </a:p>
          <a:p>
            <a:r>
              <a:rPr lang="fr-FR" sz="2000" dirty="0" smtClean="0"/>
              <a:t>Daniel D. </a:t>
            </a:r>
            <a:r>
              <a:rPr lang="fr-FR" sz="2000" dirty="0" err="1" smtClean="0"/>
              <a:t>Sleator</a:t>
            </a:r>
            <a:r>
              <a:rPr lang="fr-FR" sz="2000" dirty="0" smtClean="0"/>
              <a:t> and Robert E. </a:t>
            </a:r>
            <a:r>
              <a:rPr lang="fr-FR" sz="2000" dirty="0" err="1" smtClean="0"/>
              <a:t>Tarjan</a:t>
            </a:r>
            <a:r>
              <a:rPr lang="fr-FR" sz="2000" dirty="0"/>
              <a:t> </a:t>
            </a:r>
            <a:r>
              <a:rPr lang="fr-FR" sz="2000" dirty="0" smtClean="0"/>
              <a:t>– </a:t>
            </a:r>
            <a:r>
              <a:rPr lang="fr-FR" sz="2000" i="1" dirty="0" smtClean="0">
                <a:solidFill>
                  <a:srgbClr val="C00000"/>
                </a:solidFill>
              </a:rPr>
              <a:t>A Data Structure for </a:t>
            </a:r>
            <a:r>
              <a:rPr lang="fr-FR" sz="2000" i="1" dirty="0" err="1" smtClean="0">
                <a:solidFill>
                  <a:srgbClr val="C00000"/>
                </a:solidFill>
              </a:rPr>
              <a:t>Dynamic</a:t>
            </a:r>
            <a:r>
              <a:rPr lang="fr-FR" sz="2000" i="1" dirty="0" smtClean="0">
                <a:solidFill>
                  <a:srgbClr val="C00000"/>
                </a:solidFill>
              </a:rPr>
              <a:t> </a:t>
            </a:r>
            <a:r>
              <a:rPr lang="fr-FR" sz="2000" i="1" dirty="0" err="1" smtClean="0">
                <a:solidFill>
                  <a:srgbClr val="C00000"/>
                </a:solidFill>
              </a:rPr>
              <a:t>Trees</a:t>
            </a:r>
            <a:r>
              <a:rPr lang="fr-FR" sz="2000" dirty="0" smtClean="0"/>
              <a:t>, Journal of Computer and System Sciences 26, </a:t>
            </a:r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   362-291 (1983)</a:t>
            </a:r>
          </a:p>
          <a:p>
            <a:endParaRPr lang="fr-FR" sz="2000" dirty="0"/>
          </a:p>
          <a:p>
            <a:r>
              <a:rPr lang="fr-FR" sz="2000" dirty="0" smtClean="0"/>
              <a:t>Irena </a:t>
            </a:r>
            <a:r>
              <a:rPr lang="fr-FR" sz="2000" dirty="0" err="1" smtClean="0"/>
              <a:t>Rusu</a:t>
            </a:r>
            <a:r>
              <a:rPr lang="fr-FR" sz="2000" dirty="0" smtClean="0"/>
              <a:t> – </a:t>
            </a:r>
            <a:r>
              <a:rPr lang="fr-FR" sz="2000" i="1" dirty="0" smtClean="0">
                <a:solidFill>
                  <a:srgbClr val="C00000"/>
                </a:solidFill>
              </a:rPr>
              <a:t>Log-</a:t>
            </a:r>
            <a:r>
              <a:rPr lang="fr-FR" sz="2000" i="1" dirty="0" err="1" smtClean="0">
                <a:solidFill>
                  <a:srgbClr val="C00000"/>
                </a:solidFill>
              </a:rPr>
              <a:t>Lists</a:t>
            </a:r>
            <a:r>
              <a:rPr lang="fr-FR" sz="2000" i="1" dirty="0" smtClean="0">
                <a:solidFill>
                  <a:srgbClr val="C00000"/>
                </a:solidFill>
              </a:rPr>
              <a:t> and </a:t>
            </a:r>
            <a:r>
              <a:rPr lang="fr-FR" sz="2000" i="1" dirty="0" err="1" smtClean="0">
                <a:solidFill>
                  <a:srgbClr val="C00000"/>
                </a:solidFill>
              </a:rPr>
              <a:t>Their</a:t>
            </a:r>
            <a:r>
              <a:rPr lang="fr-FR" sz="2000" i="1" dirty="0" smtClean="0">
                <a:solidFill>
                  <a:srgbClr val="C00000"/>
                </a:solidFill>
              </a:rPr>
              <a:t> Applications to </a:t>
            </a:r>
            <a:r>
              <a:rPr lang="fr-FR" sz="2000" i="1" dirty="0" err="1" smtClean="0">
                <a:solidFill>
                  <a:srgbClr val="C00000"/>
                </a:solidFill>
              </a:rPr>
              <a:t>Sorting</a:t>
            </a:r>
            <a:r>
              <a:rPr lang="fr-FR" sz="2000" i="1" dirty="0" smtClean="0">
                <a:solidFill>
                  <a:srgbClr val="C00000"/>
                </a:solidFill>
              </a:rPr>
              <a:t> by Transpositions, </a:t>
            </a:r>
            <a:r>
              <a:rPr lang="fr-FR" sz="2000" i="1" dirty="0" err="1" smtClean="0">
                <a:solidFill>
                  <a:srgbClr val="C00000"/>
                </a:solidFill>
              </a:rPr>
              <a:t>Reversals</a:t>
            </a:r>
            <a:r>
              <a:rPr lang="fr-FR" sz="2000" i="1" dirty="0" smtClean="0">
                <a:solidFill>
                  <a:srgbClr val="C00000"/>
                </a:solidFill>
              </a:rPr>
              <a:t> and Block-</a:t>
            </a:r>
            <a:r>
              <a:rPr lang="fr-FR" sz="2000" i="1" dirty="0" err="1" smtClean="0">
                <a:solidFill>
                  <a:srgbClr val="C00000"/>
                </a:solidFill>
              </a:rPr>
              <a:t>Interchanges</a:t>
            </a:r>
            <a:r>
              <a:rPr lang="fr-FR" sz="2000" dirty="0" smtClean="0"/>
              <a:t>, </a:t>
            </a:r>
          </a:p>
          <a:p>
            <a:pPr marL="0" indent="0"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</a:t>
            </a:r>
            <a:r>
              <a:rPr lang="fr-FR" sz="2000" dirty="0" err="1" smtClean="0"/>
              <a:t>arXiv</a:t>
            </a:r>
            <a:r>
              <a:rPr lang="fr-FR" sz="2000" dirty="0" smtClean="0"/>
              <a:t> 1507.01512 (2015).</a:t>
            </a:r>
          </a:p>
          <a:p>
            <a:pPr marL="0" indent="0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 err="1" smtClean="0"/>
              <a:t>Thank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!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5135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827584" y="1391812"/>
            <a:ext cx="7848872" cy="103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2000" b="0" kern="0" dirty="0" err="1" smtClean="0">
                <a:solidFill>
                  <a:srgbClr val="C00000"/>
                </a:solidFill>
              </a:rPr>
              <a:t>Problem</a:t>
            </a:r>
            <a:r>
              <a:rPr lang="fr-FR" sz="2000" b="0" kern="0" dirty="0" smtClean="0">
                <a:solidFill>
                  <a:srgbClr val="C00000"/>
                </a:solidFill>
              </a:rPr>
              <a:t>.</a:t>
            </a:r>
            <a:r>
              <a:rPr lang="fr-FR" sz="2000" b="0" kern="0" dirty="0" smtClean="0">
                <a:solidFill>
                  <a:srgbClr val="034887"/>
                </a:solidFill>
              </a:rPr>
              <a:t>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Improve</a:t>
            </a:r>
            <a:r>
              <a:rPr lang="fr-FR" sz="2000" b="0" kern="0" dirty="0" smtClean="0">
                <a:solidFill>
                  <a:schemeClr val="tx1"/>
                </a:solidFill>
              </a:rPr>
              <a:t> the running time of the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existing</a:t>
            </a:r>
            <a:r>
              <a:rPr lang="fr-FR" sz="2000" b="0" kern="0" dirty="0" smtClean="0">
                <a:solidFill>
                  <a:schemeClr val="tx1"/>
                </a:solidFill>
              </a:rPr>
              <a:t>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algorithm</a:t>
            </a:r>
            <a:r>
              <a:rPr lang="fr-FR" sz="2000" b="0" kern="0" dirty="0" smtClean="0">
                <a:solidFill>
                  <a:schemeClr val="tx1"/>
                </a:solidFill>
              </a:rPr>
              <a:t> for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sorting</a:t>
            </a:r>
            <a:r>
              <a:rPr lang="fr-FR" sz="2000" b="0" kern="0" dirty="0" smtClean="0">
                <a:solidFill>
                  <a:schemeClr val="tx1"/>
                </a:solidFill>
              </a:rPr>
              <a:t> a permutation P by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prefix</a:t>
            </a:r>
            <a:r>
              <a:rPr lang="fr-FR" sz="2000" b="0" kern="0" dirty="0" smtClean="0">
                <a:solidFill>
                  <a:schemeClr val="tx1"/>
                </a:solidFill>
              </a:rPr>
              <a:t>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reversals</a:t>
            </a:r>
            <a:r>
              <a:rPr lang="fr-FR" sz="2000" b="0" kern="0" dirty="0" smtClean="0">
                <a:solidFill>
                  <a:schemeClr val="tx1"/>
                </a:solidFill>
              </a:rPr>
              <a:t> and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prefix</a:t>
            </a:r>
            <a:r>
              <a:rPr lang="fr-FR" sz="2000" b="0" kern="0" dirty="0" smtClean="0">
                <a:solidFill>
                  <a:schemeClr val="tx1"/>
                </a:solidFill>
              </a:rPr>
              <a:t> transpositions (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explained</a:t>
            </a:r>
            <a:r>
              <a:rPr lang="fr-FR" sz="2000" b="0" kern="0" dirty="0" smtClean="0">
                <a:solidFill>
                  <a:schemeClr val="tx1"/>
                </a:solidFill>
              </a:rPr>
              <a:t> </a:t>
            </a:r>
            <a:r>
              <a:rPr lang="fr-FR" sz="2000" b="0" kern="0" dirty="0" err="1" smtClean="0">
                <a:solidFill>
                  <a:schemeClr val="tx1"/>
                </a:solidFill>
              </a:rPr>
              <a:t>below</a:t>
            </a:r>
            <a:r>
              <a:rPr lang="fr-FR" sz="2000" b="0" kern="0" dirty="0" smtClean="0">
                <a:solidFill>
                  <a:schemeClr val="tx1"/>
                </a:solidFill>
              </a:rPr>
              <a:t>).</a:t>
            </a:r>
          </a:p>
          <a:p>
            <a:pPr>
              <a:buFontTx/>
              <a:buNone/>
            </a:pPr>
            <a:r>
              <a:rPr lang="fr-FR" b="0" kern="0" dirty="0" smtClean="0">
                <a:solidFill>
                  <a:schemeClr val="tx1"/>
                </a:solidFill>
              </a:rPr>
              <a:t>           </a:t>
            </a:r>
          </a:p>
          <a:p>
            <a:pPr>
              <a:buFontTx/>
              <a:buNone/>
            </a:pPr>
            <a:r>
              <a:rPr lang="fr-FR" b="0" kern="0" dirty="0" smtClean="0"/>
              <a:t>		</a:t>
            </a:r>
            <a:endParaRPr lang="fr-FR" b="0" kern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</a:t>
            </a:r>
            <a:endParaRPr lang="fr-FR" dirty="0">
              <a:solidFill>
                <a:srgbClr val="FFFEB4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5436" y="3221878"/>
            <a:ext cx="1806352" cy="392832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1649700" y="3225996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3658838" y="3225996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638788" y="3234009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635436" y="4035533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649700" y="4039651"/>
            <a:ext cx="1872208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7    4    5    2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3658838" y="4039651"/>
            <a:ext cx="811750" cy="392832"/>
          </a:xfrm>
          <a:prstGeom prst="rect">
            <a:avLst/>
          </a:prstGeom>
          <a:solidFill>
            <a:srgbClr val="90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4638788" y="4047664"/>
            <a:ext cx="2061926" cy="3928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 bwMode="auto">
          <a:xfrm>
            <a:off x="1649700" y="5085184"/>
            <a:ext cx="1872208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7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8" name="Arc 17"/>
          <p:cNvSpPr/>
          <p:nvPr/>
        </p:nvSpPr>
        <p:spPr bwMode="auto">
          <a:xfrm>
            <a:off x="1721708" y="3225996"/>
            <a:ext cx="914400" cy="914400"/>
          </a:xfrm>
          <a:prstGeom prst="arc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895580" y="3257509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EA9210"/>
                </a:solidFill>
              </a:rPr>
              <a:t>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8</a:t>
            </a:r>
            <a:r>
              <a:rPr lang="fr-FR" sz="1800" b="0" baseline="30000" dirty="0" smtClean="0">
                <a:solidFill>
                  <a:srgbClr val="EA9210"/>
                </a:solidFill>
              </a:rPr>
              <a:t>-1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 </a:t>
            </a:r>
            <a:r>
              <a:rPr lang="fr-FR" sz="1800" b="0" dirty="0" err="1" smtClean="0">
                <a:solidFill>
                  <a:srgbClr val="EA9210"/>
                </a:solidFill>
              </a:rPr>
              <a:t>needed</a:t>
            </a:r>
            <a:endParaRPr lang="fr-FR" sz="1800" b="0" dirty="0" smtClean="0">
              <a:solidFill>
                <a:srgbClr val="EA921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882028" y="3978831"/>
            <a:ext cx="23022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EA9210"/>
                </a:solidFill>
              </a:rPr>
              <a:t>Need</a:t>
            </a:r>
            <a:r>
              <a:rPr lang="fr-FR" sz="1800" b="0" dirty="0" smtClean="0">
                <a:solidFill>
                  <a:srgbClr val="EA9210"/>
                </a:solidFill>
              </a:rPr>
              <a:t>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EA9210"/>
                </a:solidFill>
              </a:rPr>
              <a:t>Reverse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EA9210"/>
                </a:solidFill>
              </a:rPr>
              <a:t>Update </a:t>
            </a:r>
            <a:r>
              <a:rPr lang="fr-FR" sz="1800" b="0" dirty="0" err="1" smtClean="0">
                <a:solidFill>
                  <a:srgbClr val="EA9210"/>
                </a:solidFill>
              </a:rPr>
              <a:t>some</a:t>
            </a:r>
            <a:r>
              <a:rPr lang="fr-FR" sz="1800" b="0" dirty="0" smtClean="0">
                <a:solidFill>
                  <a:srgbClr val="EA9210"/>
                </a:solidFill>
              </a:rPr>
              <a:t> 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i</a:t>
            </a:r>
            <a:r>
              <a:rPr lang="fr-FR" sz="1800" b="0" baseline="30000" dirty="0" smtClean="0">
                <a:solidFill>
                  <a:srgbClr val="EA9210"/>
                </a:solidFill>
              </a:rPr>
              <a:t>-1</a:t>
            </a: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 bwMode="auto">
          <a:xfrm>
            <a:off x="634101" y="5073053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 bwMode="auto">
          <a:xfrm>
            <a:off x="1648365" y="5077171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7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 bwMode="auto">
          <a:xfrm>
            <a:off x="3657503" y="5077171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4637453" y="5085184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9" name="Arc 38"/>
          <p:cNvSpPr/>
          <p:nvPr/>
        </p:nvSpPr>
        <p:spPr bwMode="auto">
          <a:xfrm>
            <a:off x="1752262" y="3068960"/>
            <a:ext cx="1775798" cy="290631"/>
          </a:xfrm>
          <a:prstGeom prst="arc">
            <a:avLst>
              <a:gd name="adj1" fmla="val 10845949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269199" y="273789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7+1=8</a:t>
            </a:r>
          </a:p>
        </p:txBody>
      </p:sp>
      <p:cxnSp>
        <p:nvCxnSpPr>
          <p:cNvPr id="42" name="Connecteur droit 41"/>
          <p:cNvCxnSpPr/>
          <p:nvPr/>
        </p:nvCxnSpPr>
        <p:spPr bwMode="auto">
          <a:xfrm>
            <a:off x="3107890" y="5478016"/>
            <a:ext cx="13613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742797" y="5980032"/>
            <a:ext cx="78822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P</a:t>
            </a:r>
            <a:r>
              <a:rPr lang="fr-FR" sz="1800" b="0" baseline="-25000" dirty="0" smtClean="0"/>
              <a:t>8</a:t>
            </a:r>
            <a:r>
              <a:rPr lang="fr-FR" sz="1800" b="0" baseline="30000" dirty="0" smtClean="0"/>
              <a:t>-1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better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using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arrays</a:t>
            </a:r>
            <a:r>
              <a:rPr lang="fr-FR" sz="1800" b="0" dirty="0" smtClean="0"/>
              <a:t>, reverse </a:t>
            </a:r>
            <a:r>
              <a:rPr lang="fr-FR" sz="1800" b="0" dirty="0" err="1" smtClean="0"/>
              <a:t>better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using</a:t>
            </a:r>
            <a:r>
              <a:rPr lang="fr-FR" sz="1800" b="0" dirty="0" smtClean="0"/>
              <a:t> double-</a:t>
            </a:r>
            <a:r>
              <a:rPr lang="fr-FR" sz="1800" b="0" dirty="0" err="1" smtClean="0"/>
              <a:t>linked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lists</a:t>
            </a:r>
            <a:r>
              <a:rPr lang="fr-FR" sz="1800" b="0" dirty="0" smtClean="0"/>
              <a:t>, update ???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2279" y="2523065"/>
            <a:ext cx="165942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Prefix</a:t>
            </a:r>
            <a:r>
              <a:rPr lang="fr-FR" sz="1800" b="0" dirty="0" smtClean="0"/>
              <a:t> reversal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00018 0.1525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2.5E-6 -0.15255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  <p:bldP spid="8" grpId="0" animBg="1"/>
      <p:bldP spid="8" grpId="1" animBg="1"/>
      <p:bldP spid="8" grpId="2" animBg="1"/>
      <p:bldP spid="9" grpId="0" animBg="1"/>
      <p:bldP spid="10" grpId="0" animBg="1"/>
      <p:bldP spid="15" grpId="0" animBg="1"/>
      <p:bldP spid="15" grpId="1" animBg="1"/>
      <p:bldP spid="19" grpId="0"/>
      <p:bldP spid="20" grpId="0"/>
      <p:bldP spid="25" grpId="0"/>
      <p:bldP spid="26" grpId="0" animBg="1"/>
      <p:bldP spid="27" grpId="0" animBg="1"/>
      <p:bldP spid="28" grpId="0" animBg="1"/>
      <p:bldP spid="39" grpId="0" animBg="1"/>
      <p:bldP spid="40" grpId="0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                                      </a:t>
            </a:r>
            <a:endParaRPr lang="fr-FR" dirty="0">
              <a:solidFill>
                <a:srgbClr val="FFFEB4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584094" y="3442831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 bwMode="auto">
          <a:xfrm>
            <a:off x="1598358" y="3446949"/>
            <a:ext cx="1368152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 bwMode="auto">
          <a:xfrm>
            <a:off x="3110526" y="3446949"/>
            <a:ext cx="1800200" cy="392832"/>
          </a:xfrm>
          <a:prstGeom prst="rect">
            <a:avLst/>
          </a:prstGeom>
          <a:solidFill>
            <a:srgbClr val="90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7    8    9    1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5029948" y="3442831"/>
            <a:ext cx="1619424" cy="392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 bwMode="auto">
          <a:xfrm>
            <a:off x="582759" y="2529028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 bwMode="auto">
          <a:xfrm>
            <a:off x="1615403" y="2541159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7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 bwMode="auto">
          <a:xfrm>
            <a:off x="3606161" y="2533146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8    9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4586111" y="2541159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1    3    6    10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0" name="Espace réservé du contenu 2"/>
          <p:cNvSpPr txBox="1">
            <a:spLocks/>
          </p:cNvSpPr>
          <p:nvPr/>
        </p:nvSpPr>
        <p:spPr bwMode="auto">
          <a:xfrm>
            <a:off x="582759" y="4549588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 bwMode="auto">
          <a:xfrm>
            <a:off x="3606161" y="4553706"/>
            <a:ext cx="811750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 bwMode="auto">
          <a:xfrm>
            <a:off x="4586111" y="4561719"/>
            <a:ext cx="2061926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 bwMode="auto">
          <a:xfrm>
            <a:off x="1648662" y="4562944"/>
            <a:ext cx="1872208" cy="39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7    8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9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1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997073" y="2529028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>
                <a:solidFill>
                  <a:srgbClr val="EA9210"/>
                </a:solidFill>
              </a:rPr>
              <a:t>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1</a:t>
            </a:r>
            <a:r>
              <a:rPr lang="fr-FR" sz="1800" b="0" baseline="30000" dirty="0" smtClean="0">
                <a:solidFill>
                  <a:srgbClr val="EA9210"/>
                </a:solidFill>
              </a:rPr>
              <a:t>-1</a:t>
            </a:r>
            <a:r>
              <a:rPr lang="fr-FR" sz="1800" b="0" dirty="0" smtClean="0">
                <a:solidFill>
                  <a:srgbClr val="EA9210"/>
                </a:solidFill>
              </a:rPr>
              <a:t>,P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8</a:t>
            </a:r>
            <a:r>
              <a:rPr lang="fr-FR" sz="1800" b="0" dirty="0" smtClean="0">
                <a:solidFill>
                  <a:srgbClr val="EA9210"/>
                </a:solidFill>
              </a:rPr>
              <a:t>, P</a:t>
            </a:r>
            <a:r>
              <a:rPr lang="fr-FR" sz="1800" b="0" baseline="-25000" dirty="0">
                <a:solidFill>
                  <a:srgbClr val="EA9210"/>
                </a:solidFill>
              </a:rPr>
              <a:t>4</a:t>
            </a:r>
            <a:r>
              <a:rPr lang="fr-FR" sz="1800" b="0" baseline="30000" dirty="0" smtClean="0">
                <a:solidFill>
                  <a:srgbClr val="EA9210"/>
                </a:solidFill>
              </a:rPr>
              <a:t>-1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 </a:t>
            </a:r>
            <a:r>
              <a:rPr lang="fr-FR" sz="1800" b="0" dirty="0" err="1" smtClean="0">
                <a:solidFill>
                  <a:srgbClr val="EA9210"/>
                </a:solidFill>
              </a:rPr>
              <a:t>needed</a:t>
            </a:r>
            <a:endParaRPr lang="fr-FR" sz="1800" b="0" dirty="0" smtClean="0">
              <a:solidFill>
                <a:srgbClr val="EA921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3527" y="1524000"/>
            <a:ext cx="214674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Prefix</a:t>
            </a:r>
            <a:r>
              <a:rPr lang="fr-FR" sz="1800" b="0" dirty="0" smtClean="0"/>
              <a:t> transposition</a:t>
            </a:r>
          </a:p>
        </p:txBody>
      </p:sp>
      <p:sp>
        <p:nvSpPr>
          <p:cNvPr id="31" name="Arc 30"/>
          <p:cNvSpPr/>
          <p:nvPr/>
        </p:nvSpPr>
        <p:spPr bwMode="auto">
          <a:xfrm>
            <a:off x="1768054" y="2020137"/>
            <a:ext cx="2880320" cy="1114770"/>
          </a:xfrm>
          <a:prstGeom prst="arc">
            <a:avLst>
              <a:gd name="adj1" fmla="val 10898134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36" name="Arc 35"/>
          <p:cNvSpPr/>
          <p:nvPr/>
        </p:nvSpPr>
        <p:spPr bwMode="auto">
          <a:xfrm>
            <a:off x="2778616" y="2132856"/>
            <a:ext cx="2369448" cy="909209"/>
          </a:xfrm>
          <a:prstGeom prst="arc">
            <a:avLst>
              <a:gd name="adj1" fmla="val 10845949"/>
              <a:gd name="adj2" fmla="val 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 bwMode="auto">
          <a:xfrm>
            <a:off x="4800600" y="2529028"/>
            <a:ext cx="229348" cy="1213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974164" y="3347240"/>
            <a:ext cx="2297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>
                <a:solidFill>
                  <a:srgbClr val="EA9210"/>
                </a:solidFill>
              </a:rPr>
              <a:t>Need</a:t>
            </a:r>
            <a:r>
              <a:rPr lang="fr-FR" sz="1800" b="0" dirty="0" smtClean="0">
                <a:solidFill>
                  <a:srgbClr val="EA9210"/>
                </a:solidFill>
              </a:rPr>
              <a:t>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EA9210"/>
                </a:solidFill>
              </a:rPr>
              <a:t>Transpose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EA9210"/>
                </a:solidFill>
              </a:rPr>
              <a:t>Update </a:t>
            </a:r>
            <a:r>
              <a:rPr lang="fr-FR" sz="1800" b="0" dirty="0" err="1" smtClean="0">
                <a:solidFill>
                  <a:srgbClr val="EA9210"/>
                </a:solidFill>
              </a:rPr>
              <a:t>many</a:t>
            </a:r>
            <a:r>
              <a:rPr lang="fr-FR" sz="1800" b="0" dirty="0" smtClean="0">
                <a:solidFill>
                  <a:srgbClr val="EA9210"/>
                </a:solidFill>
              </a:rPr>
              <a:t> 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0" dirty="0" smtClean="0">
                <a:solidFill>
                  <a:srgbClr val="EA9210"/>
                </a:solidFill>
              </a:rPr>
              <a:t>Update </a:t>
            </a:r>
            <a:r>
              <a:rPr lang="fr-FR" sz="1800" b="0" dirty="0" err="1" smtClean="0">
                <a:solidFill>
                  <a:srgbClr val="EA9210"/>
                </a:solidFill>
              </a:rPr>
              <a:t>many</a:t>
            </a:r>
            <a:r>
              <a:rPr lang="fr-FR" sz="1800" b="0" dirty="0" smtClean="0">
                <a:solidFill>
                  <a:srgbClr val="EA9210"/>
                </a:solidFill>
              </a:rPr>
              <a:t> P</a:t>
            </a:r>
            <a:r>
              <a:rPr lang="fr-FR" sz="1800" b="0" baseline="-25000" dirty="0" smtClean="0">
                <a:solidFill>
                  <a:srgbClr val="EA9210"/>
                </a:solidFill>
              </a:rPr>
              <a:t>i</a:t>
            </a:r>
            <a:r>
              <a:rPr lang="fr-FR" sz="1800" b="0" baseline="30000" dirty="0" smtClean="0">
                <a:solidFill>
                  <a:srgbClr val="EA9210"/>
                </a:solidFill>
              </a:rPr>
              <a:t>-1</a:t>
            </a:r>
            <a:r>
              <a:rPr lang="fr-FR" sz="1800" b="0" dirty="0" smtClean="0">
                <a:solidFill>
                  <a:srgbClr val="EA9210"/>
                </a:solidFill>
              </a:rPr>
              <a:t> </a:t>
            </a:r>
          </a:p>
        </p:txBody>
      </p:sp>
      <p:sp>
        <p:nvSpPr>
          <p:cNvPr id="38" name="Espace réservé du contenu 37"/>
          <p:cNvSpPr txBox="1">
            <a:spLocks noGrp="1"/>
          </p:cNvSpPr>
          <p:nvPr>
            <p:ph idx="1"/>
          </p:nvPr>
        </p:nvSpPr>
        <p:spPr>
          <a:xfrm>
            <a:off x="418124" y="5698607"/>
            <a:ext cx="8703248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1800" b="0" dirty="0" smtClean="0"/>
              <a:t>P</a:t>
            </a:r>
            <a:r>
              <a:rPr lang="fr-FR" sz="1800" baseline="-25000" dirty="0" smtClean="0"/>
              <a:t>1</a:t>
            </a:r>
            <a:r>
              <a:rPr lang="fr-FR" sz="1800" baseline="30000" dirty="0" smtClean="0">
                <a:solidFill>
                  <a:schemeClr val="tx1"/>
                </a:solidFill>
              </a:rPr>
              <a:t>-1</a:t>
            </a:r>
            <a:r>
              <a:rPr lang="fr-FR" sz="1800" dirty="0" smtClean="0"/>
              <a:t>, P</a:t>
            </a:r>
            <a:r>
              <a:rPr lang="fr-FR" sz="1800" baseline="-25000" dirty="0" smtClean="0"/>
              <a:t>8</a:t>
            </a:r>
            <a:r>
              <a:rPr lang="fr-FR" sz="1800" dirty="0" smtClean="0"/>
              <a:t>, P</a:t>
            </a:r>
            <a:r>
              <a:rPr lang="fr-FR" sz="1800" baseline="-25000" dirty="0" smtClean="0"/>
              <a:t>4</a:t>
            </a:r>
            <a:r>
              <a:rPr lang="fr-FR" sz="1800" baseline="30000" dirty="0" smtClean="0"/>
              <a:t>-1</a:t>
            </a:r>
            <a:r>
              <a:rPr lang="fr-FR" sz="1800" dirty="0" smtClean="0"/>
              <a:t> 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better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using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arrays</a:t>
            </a:r>
            <a:r>
              <a:rPr lang="fr-FR" sz="1800" b="0" dirty="0" smtClean="0"/>
              <a:t>, transpose </a:t>
            </a:r>
            <a:r>
              <a:rPr lang="fr-FR" sz="1800" b="0" dirty="0" err="1" smtClean="0"/>
              <a:t>better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using</a:t>
            </a:r>
            <a:r>
              <a:rPr lang="fr-FR" sz="1800" b="0" dirty="0" smtClean="0"/>
              <a:t> double-</a:t>
            </a:r>
            <a:r>
              <a:rPr lang="fr-FR" sz="1800" b="0" dirty="0" err="1" smtClean="0"/>
              <a:t>linked</a:t>
            </a:r>
            <a:r>
              <a:rPr lang="fr-FR" sz="1800" b="0" dirty="0" smtClean="0"/>
              <a:t> </a:t>
            </a:r>
            <a:r>
              <a:rPr lang="fr-FR" sz="1800" b="0" dirty="0" err="1" smtClean="0"/>
              <a:t>lists</a:t>
            </a:r>
            <a:r>
              <a:rPr lang="fr-FR" sz="1800" b="0" dirty="0" smtClean="0"/>
              <a:t>, update ??</a:t>
            </a:r>
          </a:p>
        </p:txBody>
      </p:sp>
      <p:cxnSp>
        <p:nvCxnSpPr>
          <p:cNvPr id="16" name="Connecteur droit 15"/>
          <p:cNvCxnSpPr/>
          <p:nvPr/>
        </p:nvCxnSpPr>
        <p:spPr bwMode="auto">
          <a:xfrm>
            <a:off x="3275856" y="4942420"/>
            <a:ext cx="50405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 bwMode="auto">
          <a:xfrm>
            <a:off x="4139952" y="4942420"/>
            <a:ext cx="108012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56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 L -0.00399 0.17083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-0.18889 0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17083 L 0.2165 0.17083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5 0.17083 L 0.18889 0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-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4" grpId="0" animBg="1"/>
      <p:bldP spid="25" grpId="0"/>
      <p:bldP spid="26" grpId="0" animBg="1"/>
      <p:bldP spid="27" grpId="0" animBg="1"/>
      <p:bldP spid="28" grpId="0" animBg="1"/>
      <p:bldP spid="30" grpId="0"/>
      <p:bldP spid="32" grpId="0" animBg="1"/>
      <p:bldP spid="33" grpId="0" animBg="1"/>
      <p:bldP spid="34" grpId="0" animBg="1"/>
      <p:bldP spid="35" grpId="0"/>
      <p:bldP spid="31" grpId="0" animBg="1"/>
      <p:bldP spid="36" grpId="0" animBg="1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4248472"/>
          </a:xfrm>
        </p:spPr>
        <p:txBody>
          <a:bodyPr/>
          <a:lstStyle/>
          <a:p>
            <a:pPr marL="57150" indent="0"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Goal: </a:t>
            </a:r>
          </a:p>
          <a:p>
            <a:pPr marL="857250" lvl="1" indent="-342900"/>
            <a:r>
              <a:rPr lang="fr-FR" dirty="0" err="1" smtClean="0"/>
              <a:t>choose</a:t>
            </a:r>
            <a:r>
              <a:rPr lang="fr-FR" dirty="0" smtClean="0"/>
              <a:t> and </a:t>
            </a:r>
            <a:r>
              <a:rPr lang="fr-FR" dirty="0" err="1" smtClean="0"/>
              <a:t>perform</a:t>
            </a:r>
            <a:r>
              <a:rPr lang="fr-FR" dirty="0" smtClean="0"/>
              <a:t> a reversal or transposition in </a:t>
            </a:r>
            <a:r>
              <a:rPr lang="fr-FR" dirty="0" smtClean="0">
                <a:solidFill>
                  <a:srgbClr val="C00000"/>
                </a:solidFill>
              </a:rPr>
              <a:t>O(log n)</a:t>
            </a:r>
          </a:p>
          <a:p>
            <a:pPr marL="857250" lvl="1"/>
            <a:r>
              <a:rPr lang="fr-FR" dirty="0" err="1"/>
              <a:t>i</a:t>
            </a:r>
            <a:r>
              <a:rPr lang="fr-FR" dirty="0" err="1" smtClean="0"/>
              <a:t>mprove</a:t>
            </a:r>
            <a:r>
              <a:rPr lang="fr-FR" dirty="0" smtClean="0"/>
              <a:t> the running time of the </a:t>
            </a:r>
            <a:r>
              <a:rPr lang="fr-FR" dirty="0" err="1" smtClean="0"/>
              <a:t>sorting</a:t>
            </a:r>
            <a:r>
              <a:rPr lang="fr-FR" dirty="0" smtClean="0"/>
              <a:t> </a:t>
            </a:r>
            <a:r>
              <a:rPr lang="fr-FR" dirty="0" err="1" smtClean="0"/>
              <a:t>algorithm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C00000"/>
                </a:solidFill>
              </a:rPr>
              <a:t>O(n</a:t>
            </a:r>
            <a:r>
              <a:rPr lang="fr-FR" baseline="30000" dirty="0" smtClean="0">
                <a:solidFill>
                  <a:srgbClr val="C00000"/>
                </a:solidFill>
              </a:rPr>
              <a:t>2</a:t>
            </a:r>
            <a:r>
              <a:rPr lang="fr-FR" dirty="0" smtClean="0">
                <a:solidFill>
                  <a:srgbClr val="C00000"/>
                </a:solidFill>
              </a:rPr>
              <a:t>)</a:t>
            </a:r>
            <a:r>
              <a:rPr lang="fr-FR" dirty="0" smtClean="0"/>
              <a:t> to </a:t>
            </a:r>
            <a:r>
              <a:rPr lang="fr-FR" dirty="0" smtClean="0">
                <a:solidFill>
                  <a:srgbClr val="C00000"/>
                </a:solidFill>
              </a:rPr>
              <a:t>O(n log n) </a:t>
            </a:r>
          </a:p>
          <a:p>
            <a:pPr marL="857250" lvl="1"/>
            <a:endParaRPr lang="fr-FR" dirty="0">
              <a:solidFill>
                <a:srgbClr val="C00000"/>
              </a:solidFill>
            </a:endParaRPr>
          </a:p>
          <a:p>
            <a:pPr marL="857250" lvl="1"/>
            <a:endParaRPr lang="fr-F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sz="2000" dirty="0"/>
              <a:t>Use </a:t>
            </a:r>
            <a:r>
              <a:rPr lang="fr-FR" sz="2000" dirty="0" smtClean="0"/>
              <a:t> </a:t>
            </a:r>
            <a:r>
              <a:rPr lang="fr-FR" sz="2000" dirty="0" err="1"/>
              <a:t>trees</a:t>
            </a:r>
            <a:r>
              <a:rPr lang="fr-FR" sz="2000" dirty="0"/>
              <a:t>: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C00000"/>
                </a:solidFill>
              </a:rPr>
              <a:t>Initial </a:t>
            </a:r>
            <a:r>
              <a:rPr lang="fr-FR" dirty="0" err="1">
                <a:solidFill>
                  <a:srgbClr val="C00000"/>
                </a:solidFill>
              </a:rPr>
              <a:t>step</a:t>
            </a:r>
            <a:r>
              <a:rPr lang="fr-FR" dirty="0">
                <a:solidFill>
                  <a:srgbClr val="C00000"/>
                </a:solidFill>
              </a:rPr>
              <a:t>: </a:t>
            </a:r>
            <a:r>
              <a:rPr lang="fr-FR" dirty="0"/>
              <a:t>the permutation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big</a:t>
            </a:r>
            <a:r>
              <a:rPr lang="fr-FR" dirty="0"/>
              <a:t> </a:t>
            </a:r>
            <a:r>
              <a:rPr lang="fr-FR" dirty="0" err="1"/>
              <a:t>tree</a:t>
            </a:r>
            <a:endParaRPr lang="fr-FR" dirty="0"/>
          </a:p>
          <a:p>
            <a:pPr marL="457200" lvl="1" indent="0">
              <a:buNone/>
            </a:pPr>
            <a:r>
              <a:rPr lang="fr-FR" dirty="0" err="1">
                <a:solidFill>
                  <a:srgbClr val="C00000"/>
                </a:solidFill>
              </a:rPr>
              <a:t>Coloring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step</a:t>
            </a:r>
            <a:r>
              <a:rPr lang="fr-FR" dirty="0">
                <a:solidFill>
                  <a:srgbClr val="C00000"/>
                </a:solidFill>
              </a:rPr>
              <a:t>: </a:t>
            </a:r>
            <a:r>
              <a:rPr lang="fr-FR" dirty="0" err="1"/>
              <a:t>cut</a:t>
            </a:r>
            <a:r>
              <a:rPr lang="fr-FR" dirty="0"/>
              <a:t> the </a:t>
            </a:r>
            <a:r>
              <a:rPr lang="fr-FR" dirty="0" err="1"/>
              <a:t>big</a:t>
            </a:r>
            <a:r>
              <a:rPr lang="fr-FR" dirty="0"/>
              <a:t> </a:t>
            </a:r>
            <a:r>
              <a:rPr lang="fr-FR" dirty="0" err="1"/>
              <a:t>tree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subtrees</a:t>
            </a:r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rgbClr val="C00000"/>
                </a:solidFill>
              </a:rPr>
              <a:t>Block </a:t>
            </a:r>
            <a:r>
              <a:rPr lang="fr-FR" dirty="0" err="1">
                <a:solidFill>
                  <a:srgbClr val="C00000"/>
                </a:solidFill>
              </a:rPr>
              <a:t>operation</a:t>
            </a:r>
            <a:r>
              <a:rPr lang="fr-FR" dirty="0">
                <a:solidFill>
                  <a:srgbClr val="C00000"/>
                </a:solidFill>
              </a:rPr>
              <a:t>: </a:t>
            </a:r>
            <a:r>
              <a:rPr lang="fr-FR" dirty="0"/>
              <a:t>change </a:t>
            </a:r>
            <a:r>
              <a:rPr lang="fr-FR" dirty="0" err="1"/>
              <a:t>trees</a:t>
            </a:r>
            <a:r>
              <a:rPr lang="fr-FR" dirty="0"/>
              <a:t> </a:t>
            </a:r>
            <a:r>
              <a:rPr lang="fr-FR" dirty="0" err="1"/>
              <a:t>order</a:t>
            </a:r>
            <a:r>
              <a:rPr lang="fr-FR" dirty="0"/>
              <a:t> and/or </a:t>
            </a:r>
            <a:r>
              <a:rPr lang="fr-FR" dirty="0" err="1"/>
              <a:t>left</a:t>
            </a:r>
            <a:r>
              <a:rPr lang="fr-FR" dirty="0"/>
              <a:t>-right orientation, and</a:t>
            </a:r>
          </a:p>
          <a:p>
            <a:pPr marL="457200" lvl="1" indent="0">
              <a:buNone/>
            </a:pPr>
            <a:r>
              <a:rPr lang="fr-FR" dirty="0"/>
              <a:t>                           </a:t>
            </a:r>
            <a:r>
              <a:rPr lang="fr-FR" dirty="0" err="1"/>
              <a:t>globally</a:t>
            </a:r>
            <a:r>
              <a:rPr lang="fr-FR" dirty="0"/>
              <a:t> </a:t>
            </a:r>
            <a:r>
              <a:rPr lang="fr-FR" dirty="0" err="1"/>
              <a:t>modify</a:t>
            </a:r>
            <a:r>
              <a:rPr lang="fr-FR" dirty="0"/>
              <a:t> P and P</a:t>
            </a:r>
            <a:r>
              <a:rPr lang="fr-FR" baseline="30000" dirty="0"/>
              <a:t>-1</a:t>
            </a:r>
            <a:r>
              <a:rPr lang="fr-FR" dirty="0"/>
              <a:t> values at the </a:t>
            </a:r>
            <a:r>
              <a:rPr lang="fr-FR" dirty="0" err="1"/>
              <a:t>root</a:t>
            </a:r>
            <a:endParaRPr lang="fr-FR" dirty="0"/>
          </a:p>
          <a:p>
            <a:pPr marL="457200" lvl="1" indent="0">
              <a:buNone/>
            </a:pPr>
            <a:r>
              <a:rPr lang="fr-FR" dirty="0">
                <a:solidFill>
                  <a:srgbClr val="C00000"/>
                </a:solidFill>
              </a:rPr>
              <a:t>Final </a:t>
            </a:r>
            <a:r>
              <a:rPr lang="fr-FR" dirty="0" err="1">
                <a:solidFill>
                  <a:srgbClr val="C00000"/>
                </a:solidFill>
              </a:rPr>
              <a:t>step</a:t>
            </a:r>
            <a:r>
              <a:rPr lang="fr-FR" dirty="0">
                <a:solidFill>
                  <a:srgbClr val="C00000"/>
                </a:solidFill>
              </a:rPr>
              <a:t>:</a:t>
            </a:r>
            <a:r>
              <a:rPr lang="fr-FR" dirty="0">
                <a:solidFill>
                  <a:srgbClr val="0099CC"/>
                </a:solidFill>
              </a:rPr>
              <a:t> </a:t>
            </a:r>
            <a:r>
              <a:rPr lang="fr-FR" dirty="0" err="1"/>
              <a:t>link</a:t>
            </a:r>
            <a:r>
              <a:rPr lang="fr-FR" dirty="0"/>
              <a:t> </a:t>
            </a:r>
            <a:r>
              <a:rPr lang="fr-FR" dirty="0" err="1" smtClean="0"/>
              <a:t>subtrees</a:t>
            </a:r>
            <a:endParaRPr lang="fr-FR" sz="2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: An </a:t>
            </a:r>
            <a:r>
              <a:rPr lang="fr-FR" dirty="0" err="1" smtClean="0"/>
              <a:t>Idea</a:t>
            </a:r>
            <a:r>
              <a:rPr lang="fr-FR" dirty="0" smtClean="0"/>
              <a:t>                                    </a:t>
            </a:r>
            <a:endParaRPr lang="fr-FR" dirty="0">
              <a:solidFill>
                <a:srgbClr val="FFFEB4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1134258" y="3212976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 bwMode="auto">
          <a:xfrm>
            <a:off x="2148522" y="3217094"/>
            <a:ext cx="1368152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 bwMode="auto">
          <a:xfrm>
            <a:off x="3660690" y="3217094"/>
            <a:ext cx="1800200" cy="392832"/>
          </a:xfrm>
          <a:prstGeom prst="rect">
            <a:avLst/>
          </a:prstGeom>
          <a:solidFill>
            <a:srgbClr val="90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7    8    9    1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5580112" y="3212976"/>
            <a:ext cx="1619424" cy="392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16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: An </a:t>
            </a:r>
            <a:r>
              <a:rPr lang="fr-FR" dirty="0" err="1" smtClean="0"/>
              <a:t>Idea</a:t>
            </a:r>
            <a:r>
              <a:rPr lang="fr-FR" dirty="0" smtClean="0"/>
              <a:t>                                    </a:t>
            </a:r>
            <a:endParaRPr lang="fr-FR" dirty="0">
              <a:solidFill>
                <a:srgbClr val="FFFEB4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536964" y="1700808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 bwMode="auto">
          <a:xfrm>
            <a:off x="1551228" y="1704926"/>
            <a:ext cx="1368152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 bwMode="auto">
          <a:xfrm>
            <a:off x="3063396" y="1704926"/>
            <a:ext cx="1800200" cy="392832"/>
          </a:xfrm>
          <a:prstGeom prst="rect">
            <a:avLst/>
          </a:prstGeom>
          <a:solidFill>
            <a:srgbClr val="90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7    8    9    1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4982818" y="1700808"/>
            <a:ext cx="1619424" cy="392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2198" y="2564904"/>
            <a:ext cx="3134351" cy="3528392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err="1" smtClean="0"/>
              <a:t>Trees</a:t>
            </a:r>
            <a:r>
              <a:rPr lang="fr-FR" sz="2000" dirty="0" smtClean="0"/>
              <a:t> </a:t>
            </a:r>
            <a:r>
              <a:rPr lang="fr-FR" sz="2000" dirty="0" err="1" smtClean="0"/>
              <a:t>need</a:t>
            </a:r>
            <a:r>
              <a:rPr lang="fr-FR" sz="2000" dirty="0" smtClean="0"/>
              <a:t> to support:</a:t>
            </a:r>
          </a:p>
          <a:p>
            <a:r>
              <a:rPr lang="fr-FR" sz="2000" dirty="0" smtClean="0"/>
              <a:t>Cut </a:t>
            </a:r>
            <a:r>
              <a:rPr lang="fr-FR" sz="2000" dirty="0" err="1" smtClean="0"/>
              <a:t>several</a:t>
            </a:r>
            <a:r>
              <a:rPr lang="fr-FR" sz="2000" dirty="0" smtClean="0"/>
              <a:t> </a:t>
            </a:r>
            <a:r>
              <a:rPr lang="fr-FR" sz="2000" dirty="0" err="1" smtClean="0"/>
              <a:t>edges</a:t>
            </a:r>
            <a:endParaRPr lang="fr-FR" sz="2000" dirty="0" smtClean="0"/>
          </a:p>
          <a:p>
            <a:r>
              <a:rPr lang="fr-FR" sz="2000" dirty="0" smtClean="0"/>
              <a:t>Link </a:t>
            </a:r>
            <a:r>
              <a:rPr lang="fr-FR" sz="2000" dirty="0" err="1" smtClean="0"/>
              <a:t>several</a:t>
            </a:r>
            <a:r>
              <a:rPr lang="fr-FR" sz="2000" dirty="0" smtClean="0"/>
              <a:t> </a:t>
            </a:r>
            <a:r>
              <a:rPr lang="fr-FR" sz="2000" dirty="0" err="1" smtClean="0"/>
              <a:t>subtrees</a:t>
            </a:r>
            <a:endParaRPr lang="fr-FR" sz="2000" dirty="0" smtClean="0"/>
          </a:p>
          <a:p>
            <a:r>
              <a:rPr lang="fr-FR" sz="2000" dirty="0" err="1" smtClean="0"/>
              <a:t>Left</a:t>
            </a:r>
            <a:r>
              <a:rPr lang="fr-FR" sz="2000" dirty="0" smtClean="0"/>
              <a:t>-right </a:t>
            </a:r>
            <a:r>
              <a:rPr lang="fr-FR" sz="2000" dirty="0" err="1" smtClean="0"/>
              <a:t>flipping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in O(log n)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endParaRPr lang="fr-F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marL="5715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174334" y="2564904"/>
            <a:ext cx="464422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0" dirty="0" err="1"/>
              <a:t>B</a:t>
            </a:r>
            <a:r>
              <a:rPr lang="fr-FR" sz="2000" b="0" dirty="0" err="1" smtClean="0"/>
              <a:t>inary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balanced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trees</a:t>
            </a:r>
            <a:r>
              <a:rPr lang="fr-FR" sz="2000" b="0" dirty="0" smtClean="0"/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err="1" smtClean="0"/>
              <a:t>Height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balanced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trees</a:t>
            </a:r>
            <a:endParaRPr lang="fr-FR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err="1" smtClean="0"/>
              <a:t>Red</a:t>
            </a:r>
            <a:r>
              <a:rPr lang="fr-FR" sz="2000" b="0" dirty="0" smtClean="0"/>
              <a:t>-Black </a:t>
            </a:r>
            <a:r>
              <a:rPr lang="fr-FR" sz="2000" b="0" dirty="0" err="1" smtClean="0"/>
              <a:t>trees</a:t>
            </a:r>
            <a:endParaRPr lang="fr-FR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smtClean="0"/>
              <a:t>…</a:t>
            </a:r>
          </a:p>
          <a:p>
            <a:r>
              <a:rPr lang="fr-FR" sz="2000" b="0" dirty="0" smtClean="0"/>
              <a:t>  (</a:t>
            </a:r>
            <a:r>
              <a:rPr lang="fr-FR" sz="2000" b="0" dirty="0" err="1" smtClean="0"/>
              <a:t>Any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other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with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height</a:t>
            </a:r>
            <a:r>
              <a:rPr lang="fr-FR" sz="2000" b="0" dirty="0" smtClean="0"/>
              <a:t> in O(log n), and</a:t>
            </a:r>
          </a:p>
          <a:p>
            <a:r>
              <a:rPr lang="fr-FR" sz="2000" b="0" dirty="0"/>
              <a:t> </a:t>
            </a:r>
            <a:r>
              <a:rPr lang="fr-FR" sz="2000" b="0" dirty="0" smtClean="0"/>
              <a:t>      </a:t>
            </a:r>
            <a:r>
              <a:rPr lang="fr-FR" sz="2000" b="0" dirty="0" err="1" smtClean="0"/>
              <a:t>which</a:t>
            </a:r>
            <a:r>
              <a:rPr lang="fr-FR" sz="2000" b="0" dirty="0" smtClean="0"/>
              <a:t> supports </a:t>
            </a:r>
            <a:r>
              <a:rPr lang="fr-FR" sz="2000" b="0" dirty="0" err="1" smtClean="0"/>
              <a:t>re-balancing</a:t>
            </a:r>
            <a:r>
              <a:rPr lang="fr-FR" sz="20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 smtClean="0"/>
          </a:p>
        </p:txBody>
      </p:sp>
      <p:sp>
        <p:nvSpPr>
          <p:cNvPr id="5" name="Flèche droite rayée 4"/>
          <p:cNvSpPr/>
          <p:nvPr/>
        </p:nvSpPr>
        <p:spPr bwMode="auto">
          <a:xfrm>
            <a:off x="3626549" y="3212976"/>
            <a:ext cx="360040" cy="144016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1924975" y="1280871"/>
            <a:ext cx="6671715" cy="1946341"/>
            <a:chOff x="672" y="2562"/>
            <a:chExt cx="5280" cy="1662"/>
          </a:xfrm>
        </p:grpSpPr>
        <p:sp>
          <p:nvSpPr>
            <p:cNvPr id="5" name="Line 60"/>
            <p:cNvSpPr>
              <a:spLocks noChangeShapeType="1"/>
            </p:cNvSpPr>
            <p:nvPr/>
          </p:nvSpPr>
          <p:spPr bwMode="auto">
            <a:xfrm>
              <a:off x="672" y="3984"/>
              <a:ext cx="5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672" y="4224"/>
              <a:ext cx="5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>
              <a:off x="2880" y="3312"/>
              <a:ext cx="91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9" name="Line 64"/>
            <p:cNvSpPr>
              <a:spLocks noChangeShapeType="1"/>
            </p:cNvSpPr>
            <p:nvPr/>
          </p:nvSpPr>
          <p:spPr bwMode="auto">
            <a:xfrm>
              <a:off x="672" y="3744"/>
              <a:ext cx="5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10" name="Text Box 65"/>
            <p:cNvSpPr txBox="1">
              <a:spLocks noChangeArrowheads="1"/>
            </p:cNvSpPr>
            <p:nvPr/>
          </p:nvSpPr>
          <p:spPr bwMode="auto">
            <a:xfrm>
              <a:off x="915" y="2591"/>
              <a:ext cx="239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2000" b="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 Box 66"/>
            <p:cNvSpPr txBox="1">
              <a:spLocks noChangeArrowheads="1"/>
            </p:cNvSpPr>
            <p:nvPr/>
          </p:nvSpPr>
          <p:spPr bwMode="auto">
            <a:xfrm>
              <a:off x="2301" y="2784"/>
              <a:ext cx="30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2000" b="0">
                  <a:solidFill>
                    <a:srgbClr val="FF0000"/>
                  </a:solidFill>
                </a:rPr>
                <a:t>-1</a:t>
              </a:r>
            </a:p>
          </p:txBody>
        </p:sp>
        <p:grpSp>
          <p:nvGrpSpPr>
            <p:cNvPr id="12" name="Group 67"/>
            <p:cNvGrpSpPr>
              <a:grpSpLocks/>
            </p:cNvGrpSpPr>
            <p:nvPr/>
          </p:nvGrpSpPr>
          <p:grpSpPr bwMode="auto">
            <a:xfrm>
              <a:off x="1078" y="2707"/>
              <a:ext cx="248" cy="294"/>
              <a:chOff x="3096" y="998"/>
              <a:chExt cx="248" cy="294"/>
            </a:xfrm>
          </p:grpSpPr>
          <p:sp>
            <p:nvSpPr>
              <p:cNvPr id="52" name="Rectangle 68"/>
              <p:cNvSpPr>
                <a:spLocks noChangeArrowheads="1"/>
              </p:cNvSpPr>
              <p:nvPr/>
            </p:nvSpPr>
            <p:spPr bwMode="auto">
              <a:xfrm>
                <a:off x="3096" y="998"/>
                <a:ext cx="24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 dirty="0"/>
                  <a:t>A</a:t>
                </a:r>
              </a:p>
            </p:txBody>
          </p:sp>
          <p:sp>
            <p:nvSpPr>
              <p:cNvPr id="53" name="Oval 69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13" name="AutoShape 70"/>
            <p:cNvSpPr>
              <a:spLocks noChangeArrowheads="1"/>
            </p:cNvSpPr>
            <p:nvPr/>
          </p:nvSpPr>
          <p:spPr bwMode="auto">
            <a:xfrm>
              <a:off x="672" y="3120"/>
              <a:ext cx="432" cy="624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14" name="Line 71"/>
            <p:cNvSpPr>
              <a:spLocks noChangeShapeType="1"/>
            </p:cNvSpPr>
            <p:nvPr/>
          </p:nvSpPr>
          <p:spPr bwMode="auto">
            <a:xfrm flipH="1">
              <a:off x="912" y="2976"/>
              <a:ext cx="19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15" name="Line 72"/>
            <p:cNvSpPr>
              <a:spLocks noChangeShapeType="1"/>
            </p:cNvSpPr>
            <p:nvPr/>
          </p:nvSpPr>
          <p:spPr bwMode="auto">
            <a:xfrm>
              <a:off x="1296" y="2928"/>
              <a:ext cx="86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1558" y="3139"/>
              <a:ext cx="258" cy="294"/>
              <a:chOff x="3096" y="998"/>
              <a:chExt cx="258" cy="294"/>
            </a:xfrm>
          </p:grpSpPr>
          <p:sp>
            <p:nvSpPr>
              <p:cNvPr id="50" name="Rectangle 74"/>
              <p:cNvSpPr>
                <a:spLocks noChangeArrowheads="1"/>
              </p:cNvSpPr>
              <p:nvPr/>
            </p:nvSpPr>
            <p:spPr bwMode="auto">
              <a:xfrm>
                <a:off x="3096" y="998"/>
                <a:ext cx="25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/>
                  <a:t>C</a:t>
                </a:r>
              </a:p>
            </p:txBody>
          </p:sp>
          <p:sp>
            <p:nvSpPr>
              <p:cNvPr id="51" name="Oval 75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17" name="Line 76"/>
            <p:cNvSpPr>
              <a:spLocks noChangeShapeType="1"/>
            </p:cNvSpPr>
            <p:nvPr/>
          </p:nvSpPr>
          <p:spPr bwMode="auto">
            <a:xfrm flipH="1">
              <a:off x="1440" y="3408"/>
              <a:ext cx="19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18" name="Line 77"/>
            <p:cNvSpPr>
              <a:spLocks noChangeShapeType="1"/>
            </p:cNvSpPr>
            <p:nvPr/>
          </p:nvSpPr>
          <p:spPr bwMode="auto">
            <a:xfrm>
              <a:off x="1776" y="3408"/>
              <a:ext cx="24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19" name="AutoShape 78"/>
            <p:cNvSpPr>
              <a:spLocks noChangeArrowheads="1"/>
            </p:cNvSpPr>
            <p:nvPr/>
          </p:nvSpPr>
          <p:spPr bwMode="auto">
            <a:xfrm>
              <a:off x="1200" y="3552"/>
              <a:ext cx="432" cy="43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20" name="AutoShape 79"/>
            <p:cNvSpPr>
              <a:spLocks noChangeArrowheads="1"/>
            </p:cNvSpPr>
            <p:nvPr/>
          </p:nvSpPr>
          <p:spPr bwMode="auto">
            <a:xfrm>
              <a:off x="1824" y="3552"/>
              <a:ext cx="432" cy="67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grpSp>
          <p:nvGrpSpPr>
            <p:cNvPr id="21" name="Group 80"/>
            <p:cNvGrpSpPr>
              <a:grpSpLocks/>
            </p:cNvGrpSpPr>
            <p:nvPr/>
          </p:nvGrpSpPr>
          <p:grpSpPr bwMode="auto">
            <a:xfrm>
              <a:off x="2134" y="2899"/>
              <a:ext cx="248" cy="294"/>
              <a:chOff x="3096" y="998"/>
              <a:chExt cx="248" cy="294"/>
            </a:xfrm>
          </p:grpSpPr>
          <p:sp>
            <p:nvSpPr>
              <p:cNvPr id="48" name="Rectangle 81"/>
              <p:cNvSpPr>
                <a:spLocks noChangeArrowheads="1"/>
              </p:cNvSpPr>
              <p:nvPr/>
            </p:nvSpPr>
            <p:spPr bwMode="auto">
              <a:xfrm>
                <a:off x="3096" y="998"/>
                <a:ext cx="24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/>
                  <a:t>B</a:t>
                </a:r>
              </a:p>
            </p:txBody>
          </p:sp>
          <p:sp>
            <p:nvSpPr>
              <p:cNvPr id="49" name="Oval 82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22" name="Line 83"/>
            <p:cNvSpPr>
              <a:spLocks noChangeShapeType="1"/>
            </p:cNvSpPr>
            <p:nvPr/>
          </p:nvSpPr>
          <p:spPr bwMode="auto">
            <a:xfrm flipH="1">
              <a:off x="1824" y="3168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23" name="Line 84"/>
            <p:cNvSpPr>
              <a:spLocks noChangeShapeType="1"/>
            </p:cNvSpPr>
            <p:nvPr/>
          </p:nvSpPr>
          <p:spPr bwMode="auto">
            <a:xfrm>
              <a:off x="2352" y="3168"/>
              <a:ext cx="24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24" name="AutoShape 85"/>
            <p:cNvSpPr>
              <a:spLocks noChangeArrowheads="1"/>
            </p:cNvSpPr>
            <p:nvPr/>
          </p:nvSpPr>
          <p:spPr bwMode="auto">
            <a:xfrm>
              <a:off x="2352" y="3312"/>
              <a:ext cx="432" cy="67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25" name="Text Box 86"/>
            <p:cNvSpPr txBox="1">
              <a:spLocks noChangeArrowheads="1"/>
            </p:cNvSpPr>
            <p:nvPr/>
          </p:nvSpPr>
          <p:spPr bwMode="auto">
            <a:xfrm>
              <a:off x="4825" y="2562"/>
              <a:ext cx="22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1800" b="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6" name="Text Box 87"/>
            <p:cNvSpPr txBox="1">
              <a:spLocks noChangeArrowheads="1"/>
            </p:cNvSpPr>
            <p:nvPr/>
          </p:nvSpPr>
          <p:spPr bwMode="auto">
            <a:xfrm>
              <a:off x="5401" y="2802"/>
              <a:ext cx="22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1800" b="0" dirty="0">
                  <a:solidFill>
                    <a:srgbClr val="FF0000"/>
                  </a:solidFill>
                </a:rPr>
                <a:t>0</a:t>
              </a:r>
            </a:p>
          </p:txBody>
        </p:sp>
        <p:grpSp>
          <p:nvGrpSpPr>
            <p:cNvPr id="27" name="Group 88"/>
            <p:cNvGrpSpPr>
              <a:grpSpLocks/>
            </p:cNvGrpSpPr>
            <p:nvPr/>
          </p:nvGrpSpPr>
          <p:grpSpPr bwMode="auto">
            <a:xfrm>
              <a:off x="4153" y="2898"/>
              <a:ext cx="248" cy="295"/>
              <a:chOff x="3099" y="997"/>
              <a:chExt cx="248" cy="295"/>
            </a:xfrm>
          </p:grpSpPr>
          <p:sp>
            <p:nvSpPr>
              <p:cNvPr id="46" name="Rectangle 89"/>
              <p:cNvSpPr>
                <a:spLocks noChangeArrowheads="1"/>
              </p:cNvSpPr>
              <p:nvPr/>
            </p:nvSpPr>
            <p:spPr bwMode="auto">
              <a:xfrm>
                <a:off x="3099" y="997"/>
                <a:ext cx="24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/>
                  <a:t>A</a:t>
                </a:r>
              </a:p>
            </p:txBody>
          </p:sp>
          <p:sp>
            <p:nvSpPr>
              <p:cNvPr id="47" name="Oval 90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28" name="AutoShape 91"/>
            <p:cNvSpPr>
              <a:spLocks noChangeArrowheads="1"/>
            </p:cNvSpPr>
            <p:nvPr/>
          </p:nvSpPr>
          <p:spPr bwMode="auto">
            <a:xfrm>
              <a:off x="3792" y="3360"/>
              <a:ext cx="432" cy="624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29" name="Line 92"/>
            <p:cNvSpPr>
              <a:spLocks noChangeShapeType="1"/>
            </p:cNvSpPr>
            <p:nvPr/>
          </p:nvSpPr>
          <p:spPr bwMode="auto">
            <a:xfrm flipH="1">
              <a:off x="4032" y="3168"/>
              <a:ext cx="19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30" name="Line 93"/>
            <p:cNvSpPr>
              <a:spLocks noChangeShapeType="1"/>
            </p:cNvSpPr>
            <p:nvPr/>
          </p:nvSpPr>
          <p:spPr bwMode="auto">
            <a:xfrm>
              <a:off x="4944" y="2928"/>
              <a:ext cx="336" cy="96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grpSp>
          <p:nvGrpSpPr>
            <p:cNvPr id="31" name="Group 94"/>
            <p:cNvGrpSpPr>
              <a:grpSpLocks/>
            </p:cNvGrpSpPr>
            <p:nvPr/>
          </p:nvGrpSpPr>
          <p:grpSpPr bwMode="auto">
            <a:xfrm>
              <a:off x="4681" y="2706"/>
              <a:ext cx="258" cy="295"/>
              <a:chOff x="3099" y="997"/>
              <a:chExt cx="258" cy="295"/>
            </a:xfrm>
          </p:grpSpPr>
          <p:sp>
            <p:nvSpPr>
              <p:cNvPr id="44" name="Rectangle 95"/>
              <p:cNvSpPr>
                <a:spLocks noChangeArrowheads="1"/>
              </p:cNvSpPr>
              <p:nvPr/>
            </p:nvSpPr>
            <p:spPr bwMode="auto">
              <a:xfrm>
                <a:off x="3099" y="997"/>
                <a:ext cx="25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/>
                  <a:t>C</a:t>
                </a:r>
              </a:p>
            </p:txBody>
          </p:sp>
          <p:sp>
            <p:nvSpPr>
              <p:cNvPr id="45" name="Oval 96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32" name="Line 97"/>
            <p:cNvSpPr>
              <a:spLocks noChangeShapeType="1"/>
            </p:cNvSpPr>
            <p:nvPr/>
          </p:nvSpPr>
          <p:spPr bwMode="auto">
            <a:xfrm>
              <a:off x="4368" y="3168"/>
              <a:ext cx="144" cy="144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33" name="Line 98"/>
            <p:cNvSpPr>
              <a:spLocks noChangeShapeType="1"/>
            </p:cNvSpPr>
            <p:nvPr/>
          </p:nvSpPr>
          <p:spPr bwMode="auto">
            <a:xfrm flipH="1">
              <a:off x="5136" y="3168"/>
              <a:ext cx="192" cy="144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34" name="AutoShape 99"/>
            <p:cNvSpPr>
              <a:spLocks noChangeArrowheads="1"/>
            </p:cNvSpPr>
            <p:nvPr/>
          </p:nvSpPr>
          <p:spPr bwMode="auto">
            <a:xfrm>
              <a:off x="4320" y="3312"/>
              <a:ext cx="432" cy="43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35" name="AutoShape 100"/>
            <p:cNvSpPr>
              <a:spLocks noChangeArrowheads="1"/>
            </p:cNvSpPr>
            <p:nvPr/>
          </p:nvSpPr>
          <p:spPr bwMode="auto">
            <a:xfrm>
              <a:off x="4896" y="3312"/>
              <a:ext cx="432" cy="67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grpSp>
          <p:nvGrpSpPr>
            <p:cNvPr id="36" name="Group 101"/>
            <p:cNvGrpSpPr>
              <a:grpSpLocks/>
            </p:cNvGrpSpPr>
            <p:nvPr/>
          </p:nvGrpSpPr>
          <p:grpSpPr bwMode="auto">
            <a:xfrm>
              <a:off x="5257" y="2898"/>
              <a:ext cx="248" cy="295"/>
              <a:chOff x="3099" y="997"/>
              <a:chExt cx="248" cy="295"/>
            </a:xfrm>
          </p:grpSpPr>
          <p:sp>
            <p:nvSpPr>
              <p:cNvPr id="42" name="Rectangle 102"/>
              <p:cNvSpPr>
                <a:spLocks noChangeArrowheads="1"/>
              </p:cNvSpPr>
              <p:nvPr/>
            </p:nvSpPr>
            <p:spPr bwMode="auto">
              <a:xfrm>
                <a:off x="3099" y="997"/>
                <a:ext cx="24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453" tIns="41227" rIns="82453" bIns="41227">
                <a:spAutoFit/>
              </a:bodyPr>
              <a:lstStyle>
                <a:lvl1pPr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682625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682625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SzTx/>
                  <a:buFontTx/>
                  <a:buNone/>
                </a:pPr>
                <a:r>
                  <a:rPr lang="fr-FR" altLang="fr-FR" sz="1800" b="0"/>
                  <a:t>B</a:t>
                </a:r>
              </a:p>
            </p:txBody>
          </p:sp>
          <p:sp>
            <p:nvSpPr>
              <p:cNvPr id="43" name="Oval 103"/>
              <p:cNvSpPr>
                <a:spLocks noChangeArrowheads="1"/>
              </p:cNvSpPr>
              <p:nvPr/>
            </p:nvSpPr>
            <p:spPr bwMode="auto">
              <a:xfrm>
                <a:off x="3146" y="1108"/>
                <a:ext cx="174" cy="18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49263" eaLnBrk="0" fontAlgn="base" hangingPunct="0">
                  <a:lnSpc>
                    <a:spcPct val="12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 sz="2400"/>
              </a:p>
            </p:txBody>
          </p:sp>
        </p:grpSp>
        <p:sp>
          <p:nvSpPr>
            <p:cNvPr id="37" name="Line 104"/>
            <p:cNvSpPr>
              <a:spLocks noChangeShapeType="1"/>
            </p:cNvSpPr>
            <p:nvPr/>
          </p:nvSpPr>
          <p:spPr bwMode="auto">
            <a:xfrm flipH="1">
              <a:off x="4368" y="2928"/>
              <a:ext cx="336" cy="96"/>
            </a:xfrm>
            <a:prstGeom prst="line">
              <a:avLst/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38" name="Line 105"/>
            <p:cNvSpPr>
              <a:spLocks noChangeShapeType="1"/>
            </p:cNvSpPr>
            <p:nvPr/>
          </p:nvSpPr>
          <p:spPr bwMode="auto">
            <a:xfrm>
              <a:off x="5472" y="3168"/>
              <a:ext cx="24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2400"/>
            </a:p>
          </p:txBody>
        </p:sp>
        <p:sp>
          <p:nvSpPr>
            <p:cNvPr id="39" name="AutoShape 106"/>
            <p:cNvSpPr>
              <a:spLocks noChangeArrowheads="1"/>
            </p:cNvSpPr>
            <p:nvPr/>
          </p:nvSpPr>
          <p:spPr bwMode="auto">
            <a:xfrm>
              <a:off x="5472" y="3312"/>
              <a:ext cx="432" cy="672"/>
            </a:xfrm>
            <a:prstGeom prst="triangle">
              <a:avLst>
                <a:gd name="adj" fmla="val 50000"/>
              </a:avLst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2400"/>
            </a:p>
          </p:txBody>
        </p:sp>
        <p:sp>
          <p:nvSpPr>
            <p:cNvPr id="40" name="Text Box 107"/>
            <p:cNvSpPr txBox="1">
              <a:spLocks noChangeArrowheads="1"/>
            </p:cNvSpPr>
            <p:nvPr/>
          </p:nvSpPr>
          <p:spPr bwMode="auto">
            <a:xfrm>
              <a:off x="1403" y="3043"/>
              <a:ext cx="239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2000" b="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1" name="Text Box 108"/>
            <p:cNvSpPr txBox="1">
              <a:spLocks noChangeArrowheads="1"/>
            </p:cNvSpPr>
            <p:nvPr/>
          </p:nvSpPr>
          <p:spPr bwMode="auto">
            <a:xfrm>
              <a:off x="4009" y="2754"/>
              <a:ext cx="2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81885" tIns="40942" rIns="81885" bIns="40942">
              <a:spAutoFit/>
            </a:bodyPr>
            <a:lstStyle>
              <a:lvl1pPr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2625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2625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fr-FR" altLang="fr-FR" sz="1800" b="0" dirty="0">
                  <a:solidFill>
                    <a:srgbClr val="FF0033"/>
                  </a:solidFill>
                </a:rPr>
                <a:t>-1</a:t>
              </a:r>
            </a:p>
          </p:txBody>
        </p:sp>
      </p:grpSp>
      <p:sp>
        <p:nvSpPr>
          <p:cNvPr id="162" name="Rectangle 161"/>
          <p:cNvSpPr/>
          <p:nvPr/>
        </p:nvSpPr>
        <p:spPr bwMode="auto">
          <a:xfrm>
            <a:off x="1475656" y="1314832"/>
            <a:ext cx="4361972" cy="204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</a:t>
            </a:r>
            <a:endParaRPr lang="fr-FR" dirty="0"/>
          </a:p>
        </p:txBody>
      </p:sp>
      <p:grpSp>
        <p:nvGrpSpPr>
          <p:cNvPr id="160" name="Groupe 159"/>
          <p:cNvGrpSpPr/>
          <p:nvPr/>
        </p:nvGrpSpPr>
        <p:grpSpPr>
          <a:xfrm>
            <a:off x="3146382" y="3524948"/>
            <a:ext cx="5551824" cy="2820991"/>
            <a:chOff x="1206500" y="1493838"/>
            <a:chExt cx="7080301" cy="4386262"/>
          </a:xfrm>
        </p:grpSpPr>
        <p:sp>
          <p:nvSpPr>
            <p:cNvPr id="104" name="Oval 3"/>
            <p:cNvSpPr>
              <a:spLocks noChangeArrowheads="1"/>
            </p:cNvSpPr>
            <p:nvPr/>
          </p:nvSpPr>
          <p:spPr bwMode="auto">
            <a:xfrm>
              <a:off x="4090988" y="1493838"/>
              <a:ext cx="434975" cy="411162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05" name="Text Box 4"/>
            <p:cNvSpPr txBox="1">
              <a:spLocks noChangeArrowheads="1"/>
            </p:cNvSpPr>
            <p:nvPr/>
          </p:nvSpPr>
          <p:spPr bwMode="auto">
            <a:xfrm>
              <a:off x="4110039" y="1516063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33</a:t>
              </a:r>
              <a:endParaRPr lang="fr-FR" altLang="fr-FR" sz="1400" dirty="0"/>
            </a:p>
          </p:txBody>
        </p:sp>
        <p:sp>
          <p:nvSpPr>
            <p:cNvPr id="106" name="Oval 5"/>
            <p:cNvSpPr>
              <a:spLocks noChangeArrowheads="1"/>
            </p:cNvSpPr>
            <p:nvPr/>
          </p:nvSpPr>
          <p:spPr bwMode="auto">
            <a:xfrm>
              <a:off x="7021513" y="3376613"/>
              <a:ext cx="434975" cy="409575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07" name="Text Box 6"/>
            <p:cNvSpPr txBox="1">
              <a:spLocks noChangeArrowheads="1"/>
            </p:cNvSpPr>
            <p:nvPr/>
          </p:nvSpPr>
          <p:spPr bwMode="auto">
            <a:xfrm>
              <a:off x="7040563" y="3398838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/>
                <a:t>6</a:t>
              </a:r>
              <a:r>
                <a:rPr lang="fr-CA" altLang="fr-FR" sz="1400" dirty="0" smtClean="0"/>
                <a:t>5</a:t>
              </a:r>
              <a:endParaRPr lang="fr-FR" altLang="fr-FR" sz="1400" dirty="0"/>
            </a:p>
          </p:txBody>
        </p:sp>
        <p:sp>
          <p:nvSpPr>
            <p:cNvPr id="108" name="Oval 7"/>
            <p:cNvSpPr>
              <a:spLocks noChangeArrowheads="1"/>
            </p:cNvSpPr>
            <p:nvPr/>
          </p:nvSpPr>
          <p:spPr bwMode="auto">
            <a:xfrm>
              <a:off x="6400800" y="4137025"/>
              <a:ext cx="434975" cy="411163"/>
            </a:xfrm>
            <a:prstGeom prst="ellipse">
              <a:avLst/>
            </a:prstGeom>
            <a:solidFill>
              <a:srgbClr val="CC3300">
                <a:alpha val="5215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09" name="Text Box 8"/>
            <p:cNvSpPr txBox="1">
              <a:spLocks noChangeArrowheads="1"/>
            </p:cNvSpPr>
            <p:nvPr/>
          </p:nvSpPr>
          <p:spPr bwMode="auto">
            <a:xfrm>
              <a:off x="6432548" y="4171949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78</a:t>
              </a:r>
              <a:endParaRPr lang="fr-FR" altLang="fr-FR" sz="1400" dirty="0"/>
            </a:p>
          </p:txBody>
        </p:sp>
        <p:sp>
          <p:nvSpPr>
            <p:cNvPr id="110" name="Oval 9"/>
            <p:cNvSpPr>
              <a:spLocks noChangeArrowheads="1"/>
            </p:cNvSpPr>
            <p:nvPr/>
          </p:nvSpPr>
          <p:spPr bwMode="auto">
            <a:xfrm>
              <a:off x="7766050" y="4079875"/>
              <a:ext cx="434975" cy="409575"/>
            </a:xfrm>
            <a:prstGeom prst="ellipse">
              <a:avLst/>
            </a:prstGeom>
            <a:solidFill>
              <a:srgbClr val="CC3300">
                <a:alpha val="5215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11" name="Text Box 10"/>
            <p:cNvSpPr txBox="1">
              <a:spLocks noChangeArrowheads="1"/>
            </p:cNvSpPr>
            <p:nvPr/>
          </p:nvSpPr>
          <p:spPr bwMode="auto">
            <a:xfrm>
              <a:off x="7797798" y="4114800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smtClean="0"/>
                <a:t>92</a:t>
              </a:r>
              <a:endParaRPr lang="fr-FR" altLang="fr-FR" sz="1400"/>
            </a:p>
          </p:txBody>
        </p:sp>
        <p:sp>
          <p:nvSpPr>
            <p:cNvPr id="112" name="Line 11"/>
            <p:cNvSpPr>
              <a:spLocks noChangeShapeType="1"/>
            </p:cNvSpPr>
            <p:nvPr/>
          </p:nvSpPr>
          <p:spPr bwMode="auto">
            <a:xfrm>
              <a:off x="7394575" y="3727450"/>
              <a:ext cx="434975" cy="409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6751638" y="3727450"/>
              <a:ext cx="333375" cy="430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14" name="Oval 13"/>
            <p:cNvSpPr>
              <a:spLocks noChangeArrowheads="1"/>
            </p:cNvSpPr>
            <p:nvPr/>
          </p:nvSpPr>
          <p:spPr bwMode="auto">
            <a:xfrm>
              <a:off x="4949825" y="3425825"/>
              <a:ext cx="434975" cy="409575"/>
            </a:xfrm>
            <a:prstGeom prst="ellipse">
              <a:avLst/>
            </a:prstGeom>
            <a:solidFill>
              <a:srgbClr val="CC3300">
                <a:alpha val="5215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15" name="Text Box 14"/>
            <p:cNvSpPr txBox="1">
              <a:spLocks noChangeArrowheads="1"/>
            </p:cNvSpPr>
            <p:nvPr/>
          </p:nvSpPr>
          <p:spPr bwMode="auto">
            <a:xfrm>
              <a:off x="4970463" y="3446463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64</a:t>
              </a:r>
              <a:endParaRPr lang="fr-FR" altLang="fr-FR" sz="1400" dirty="0"/>
            </a:p>
          </p:txBody>
        </p:sp>
        <p:sp>
          <p:nvSpPr>
            <p:cNvPr id="116" name="Oval 15"/>
            <p:cNvSpPr>
              <a:spLocks noChangeArrowheads="1"/>
            </p:cNvSpPr>
            <p:nvPr/>
          </p:nvSpPr>
          <p:spPr bwMode="auto">
            <a:xfrm>
              <a:off x="4886325" y="5064125"/>
              <a:ext cx="434975" cy="411163"/>
            </a:xfrm>
            <a:prstGeom prst="ellipse">
              <a:avLst/>
            </a:prstGeom>
            <a:solidFill>
              <a:srgbClr val="CC33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17" name="Text Box 16"/>
            <p:cNvSpPr txBox="1">
              <a:spLocks noChangeArrowheads="1"/>
            </p:cNvSpPr>
            <p:nvPr/>
          </p:nvSpPr>
          <p:spPr bwMode="auto">
            <a:xfrm>
              <a:off x="4918075" y="5095876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53</a:t>
              </a:r>
              <a:endParaRPr lang="fr-FR" altLang="fr-FR" sz="1400" dirty="0"/>
            </a:p>
          </p:txBody>
        </p:sp>
        <p:sp>
          <p:nvSpPr>
            <p:cNvPr id="118" name="Oval 17"/>
            <p:cNvSpPr>
              <a:spLocks noChangeArrowheads="1"/>
            </p:cNvSpPr>
            <p:nvPr/>
          </p:nvSpPr>
          <p:spPr bwMode="auto">
            <a:xfrm>
              <a:off x="3770313" y="5064125"/>
              <a:ext cx="434975" cy="411163"/>
            </a:xfrm>
            <a:prstGeom prst="ellipse">
              <a:avLst/>
            </a:prstGeom>
            <a:solidFill>
              <a:srgbClr val="CC33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19" name="Text Box 18"/>
            <p:cNvSpPr txBox="1">
              <a:spLocks noChangeArrowheads="1"/>
            </p:cNvSpPr>
            <p:nvPr/>
          </p:nvSpPr>
          <p:spPr bwMode="auto">
            <a:xfrm>
              <a:off x="3802065" y="5095876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41</a:t>
              </a:r>
              <a:endParaRPr lang="fr-FR" altLang="fr-FR" sz="1400" dirty="0"/>
            </a:p>
          </p:txBody>
        </p:sp>
        <p:sp>
          <p:nvSpPr>
            <p:cNvPr id="120" name="Oval 19"/>
            <p:cNvSpPr>
              <a:spLocks noChangeArrowheads="1"/>
            </p:cNvSpPr>
            <p:nvPr/>
          </p:nvSpPr>
          <p:spPr bwMode="auto">
            <a:xfrm>
              <a:off x="4327525" y="4186238"/>
              <a:ext cx="434975" cy="411162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21" name="Text Box 20"/>
            <p:cNvSpPr txBox="1">
              <a:spLocks noChangeArrowheads="1"/>
            </p:cNvSpPr>
            <p:nvPr/>
          </p:nvSpPr>
          <p:spPr bwMode="auto">
            <a:xfrm>
              <a:off x="4359273" y="4221163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49</a:t>
              </a:r>
              <a:endParaRPr lang="fr-FR" altLang="fr-FR" sz="1400" dirty="0"/>
            </a:p>
          </p:txBody>
        </p:sp>
        <p:sp>
          <p:nvSpPr>
            <p:cNvPr id="122" name="Oval 21"/>
            <p:cNvSpPr>
              <a:spLocks noChangeArrowheads="1"/>
            </p:cNvSpPr>
            <p:nvPr/>
          </p:nvSpPr>
          <p:spPr bwMode="auto">
            <a:xfrm>
              <a:off x="5692775" y="4129088"/>
              <a:ext cx="434975" cy="409575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23" name="Text Box 22"/>
            <p:cNvSpPr txBox="1">
              <a:spLocks noChangeArrowheads="1"/>
            </p:cNvSpPr>
            <p:nvPr/>
          </p:nvSpPr>
          <p:spPr bwMode="auto">
            <a:xfrm>
              <a:off x="5726113" y="4162424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66</a:t>
              </a:r>
              <a:endParaRPr lang="fr-FR" altLang="fr-FR" sz="1400" dirty="0"/>
            </a:p>
          </p:txBody>
        </p:sp>
        <p:sp>
          <p:nvSpPr>
            <p:cNvPr id="124" name="Line 23"/>
            <p:cNvSpPr>
              <a:spLocks noChangeShapeType="1"/>
            </p:cNvSpPr>
            <p:nvPr/>
          </p:nvSpPr>
          <p:spPr bwMode="auto">
            <a:xfrm>
              <a:off x="5321300" y="3778250"/>
              <a:ext cx="434975" cy="4079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25" name="Line 24"/>
            <p:cNvSpPr>
              <a:spLocks noChangeShapeType="1"/>
            </p:cNvSpPr>
            <p:nvPr/>
          </p:nvSpPr>
          <p:spPr bwMode="auto">
            <a:xfrm flipH="1">
              <a:off x="4662488" y="3778250"/>
              <a:ext cx="347662" cy="4429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26" name="Line 25"/>
            <p:cNvSpPr>
              <a:spLocks noChangeShapeType="1"/>
            </p:cNvSpPr>
            <p:nvPr/>
          </p:nvSpPr>
          <p:spPr bwMode="auto">
            <a:xfrm>
              <a:off x="4638675" y="4581525"/>
              <a:ext cx="379413" cy="498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27" name="Line 26"/>
            <p:cNvSpPr>
              <a:spLocks noChangeShapeType="1"/>
            </p:cNvSpPr>
            <p:nvPr/>
          </p:nvSpPr>
          <p:spPr bwMode="auto">
            <a:xfrm flipH="1">
              <a:off x="4079875" y="4559300"/>
              <a:ext cx="344488" cy="504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28" name="Oval 27"/>
            <p:cNvSpPr>
              <a:spLocks noChangeArrowheads="1"/>
            </p:cNvSpPr>
            <p:nvPr/>
          </p:nvSpPr>
          <p:spPr bwMode="auto">
            <a:xfrm>
              <a:off x="2492375" y="2619375"/>
              <a:ext cx="434975" cy="411163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29" name="Text Box 28"/>
            <p:cNvSpPr txBox="1">
              <a:spLocks noChangeArrowheads="1"/>
            </p:cNvSpPr>
            <p:nvPr/>
          </p:nvSpPr>
          <p:spPr bwMode="auto">
            <a:xfrm>
              <a:off x="2509838" y="2640012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17</a:t>
              </a:r>
              <a:endParaRPr lang="fr-FR" altLang="fr-FR" sz="1400" dirty="0"/>
            </a:p>
          </p:txBody>
        </p:sp>
        <p:sp>
          <p:nvSpPr>
            <p:cNvPr id="130" name="Oval 29"/>
            <p:cNvSpPr>
              <a:spLocks noChangeArrowheads="1"/>
            </p:cNvSpPr>
            <p:nvPr/>
          </p:nvSpPr>
          <p:spPr bwMode="auto">
            <a:xfrm>
              <a:off x="3113088" y="3322638"/>
              <a:ext cx="434975" cy="411162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31" name="Text Box 30"/>
            <p:cNvSpPr txBox="1">
              <a:spLocks noChangeArrowheads="1"/>
            </p:cNvSpPr>
            <p:nvPr/>
          </p:nvSpPr>
          <p:spPr bwMode="auto">
            <a:xfrm>
              <a:off x="3143251" y="3344862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21</a:t>
              </a:r>
              <a:endParaRPr lang="fr-FR" altLang="fr-FR" sz="1400" dirty="0"/>
            </a:p>
          </p:txBody>
        </p:sp>
        <p:sp>
          <p:nvSpPr>
            <p:cNvPr id="132" name="Oval 31"/>
            <p:cNvSpPr>
              <a:spLocks noChangeArrowheads="1"/>
            </p:cNvSpPr>
            <p:nvPr/>
          </p:nvSpPr>
          <p:spPr bwMode="auto">
            <a:xfrm>
              <a:off x="1250950" y="4143375"/>
              <a:ext cx="434975" cy="409575"/>
            </a:xfrm>
            <a:prstGeom prst="ellipse">
              <a:avLst/>
            </a:prstGeom>
            <a:solidFill>
              <a:srgbClr val="CC33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33" name="Text Box 32"/>
            <p:cNvSpPr txBox="1">
              <a:spLocks noChangeArrowheads="1"/>
            </p:cNvSpPr>
            <p:nvPr/>
          </p:nvSpPr>
          <p:spPr bwMode="auto">
            <a:xfrm>
              <a:off x="1308100" y="4200526"/>
              <a:ext cx="368639" cy="69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/>
                <a:t>5</a:t>
              </a:r>
              <a:endParaRPr lang="fr-FR" altLang="fr-FR" sz="1400"/>
            </a:p>
          </p:txBody>
        </p:sp>
        <p:sp>
          <p:nvSpPr>
            <p:cNvPr id="134" name="Oval 33"/>
            <p:cNvSpPr>
              <a:spLocks noChangeArrowheads="1"/>
            </p:cNvSpPr>
            <p:nvPr/>
          </p:nvSpPr>
          <p:spPr bwMode="auto">
            <a:xfrm>
              <a:off x="1885950" y="3360738"/>
              <a:ext cx="434975" cy="409575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35" name="Text Box 34"/>
            <p:cNvSpPr txBox="1">
              <a:spLocks noChangeArrowheads="1"/>
            </p:cNvSpPr>
            <p:nvPr/>
          </p:nvSpPr>
          <p:spPr bwMode="auto">
            <a:xfrm>
              <a:off x="1904999" y="3381375"/>
              <a:ext cx="362255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/>
                <a:t>9</a:t>
              </a:r>
              <a:endParaRPr lang="fr-FR" altLang="fr-FR" sz="1400" dirty="0"/>
            </a:p>
          </p:txBody>
        </p:sp>
        <p:sp>
          <p:nvSpPr>
            <p:cNvPr id="136" name="Line 35"/>
            <p:cNvSpPr>
              <a:spLocks noChangeShapeType="1"/>
            </p:cNvSpPr>
            <p:nvPr/>
          </p:nvSpPr>
          <p:spPr bwMode="auto">
            <a:xfrm>
              <a:off x="2865438" y="2963863"/>
              <a:ext cx="328612" cy="392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37" name="Line 36"/>
            <p:cNvSpPr>
              <a:spLocks noChangeShapeType="1"/>
            </p:cNvSpPr>
            <p:nvPr/>
          </p:nvSpPr>
          <p:spPr bwMode="auto">
            <a:xfrm flipH="1">
              <a:off x="2252663" y="3005138"/>
              <a:ext cx="328612" cy="37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38" name="Line 37"/>
            <p:cNvSpPr>
              <a:spLocks noChangeShapeType="1"/>
            </p:cNvSpPr>
            <p:nvPr/>
          </p:nvSpPr>
          <p:spPr bwMode="auto">
            <a:xfrm flipH="1">
              <a:off x="1595438" y="3729038"/>
              <a:ext cx="393700" cy="433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39" name="Oval 38"/>
            <p:cNvSpPr>
              <a:spLocks noChangeArrowheads="1"/>
            </p:cNvSpPr>
            <p:nvPr/>
          </p:nvSpPr>
          <p:spPr bwMode="auto">
            <a:xfrm>
              <a:off x="5849938" y="2416175"/>
              <a:ext cx="436562" cy="409575"/>
            </a:xfrm>
            <a:prstGeom prst="ellipse">
              <a:avLst/>
            </a:prstGeom>
            <a:solidFill>
              <a:srgbClr val="808080">
                <a:alpha val="2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/>
            </a:p>
          </p:txBody>
        </p:sp>
        <p:sp>
          <p:nvSpPr>
            <p:cNvPr id="140" name="Text Box 39"/>
            <p:cNvSpPr txBox="1">
              <a:spLocks noChangeArrowheads="1"/>
            </p:cNvSpPr>
            <p:nvPr/>
          </p:nvSpPr>
          <p:spPr bwMode="auto">
            <a:xfrm>
              <a:off x="5857877" y="2436813"/>
              <a:ext cx="489003" cy="47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2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dirty="0" smtClean="0"/>
                <a:t>69</a:t>
              </a:r>
              <a:endParaRPr lang="fr-FR" altLang="fr-FR" sz="1400" dirty="0"/>
            </a:p>
          </p:txBody>
        </p:sp>
        <p:sp>
          <p:nvSpPr>
            <p:cNvPr id="141" name="Line 40"/>
            <p:cNvSpPr>
              <a:spLocks noChangeShapeType="1"/>
            </p:cNvSpPr>
            <p:nvPr/>
          </p:nvSpPr>
          <p:spPr bwMode="auto">
            <a:xfrm>
              <a:off x="6226175" y="2757488"/>
              <a:ext cx="874713" cy="639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2" name="Line 41"/>
            <p:cNvSpPr>
              <a:spLocks noChangeShapeType="1"/>
            </p:cNvSpPr>
            <p:nvPr/>
          </p:nvSpPr>
          <p:spPr bwMode="auto">
            <a:xfrm flipH="1">
              <a:off x="5305425" y="2798763"/>
              <a:ext cx="635000" cy="639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3" name="Line 42"/>
            <p:cNvSpPr>
              <a:spLocks noChangeShapeType="1"/>
            </p:cNvSpPr>
            <p:nvPr/>
          </p:nvSpPr>
          <p:spPr bwMode="auto">
            <a:xfrm>
              <a:off x="4495800" y="1808163"/>
              <a:ext cx="1423988" cy="68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4" name="Line 43"/>
            <p:cNvSpPr>
              <a:spLocks noChangeShapeType="1"/>
            </p:cNvSpPr>
            <p:nvPr/>
          </p:nvSpPr>
          <p:spPr bwMode="auto">
            <a:xfrm flipH="1">
              <a:off x="2876550" y="1849438"/>
              <a:ext cx="1270000" cy="825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5" name="Line 50"/>
            <p:cNvSpPr>
              <a:spLocks noChangeShapeType="1"/>
            </p:cNvSpPr>
            <p:nvPr/>
          </p:nvSpPr>
          <p:spPr bwMode="auto">
            <a:xfrm>
              <a:off x="8064500" y="44958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6" name="Line 51"/>
            <p:cNvSpPr>
              <a:spLocks noChangeShapeType="1"/>
            </p:cNvSpPr>
            <p:nvPr/>
          </p:nvSpPr>
          <p:spPr bwMode="auto">
            <a:xfrm flipH="1">
              <a:off x="3060700" y="3733800"/>
              <a:ext cx="203200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7" name="Line 52"/>
            <p:cNvSpPr>
              <a:spLocks noChangeShapeType="1"/>
            </p:cNvSpPr>
            <p:nvPr/>
          </p:nvSpPr>
          <p:spPr bwMode="auto">
            <a:xfrm>
              <a:off x="3416300" y="3708400"/>
              <a:ext cx="254000" cy="35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8" name="Line 53"/>
            <p:cNvSpPr>
              <a:spLocks noChangeShapeType="1"/>
            </p:cNvSpPr>
            <p:nvPr/>
          </p:nvSpPr>
          <p:spPr bwMode="auto">
            <a:xfrm>
              <a:off x="1587500" y="4521200"/>
              <a:ext cx="1270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49" name="Line 54"/>
            <p:cNvSpPr>
              <a:spLocks noChangeShapeType="1"/>
            </p:cNvSpPr>
            <p:nvPr/>
          </p:nvSpPr>
          <p:spPr bwMode="auto">
            <a:xfrm flipH="1">
              <a:off x="1206500" y="4521200"/>
              <a:ext cx="177800" cy="25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0" name="Line 56"/>
            <p:cNvSpPr>
              <a:spLocks noChangeShapeType="1"/>
            </p:cNvSpPr>
            <p:nvPr/>
          </p:nvSpPr>
          <p:spPr bwMode="auto">
            <a:xfrm flipH="1">
              <a:off x="3683000" y="5448300"/>
              <a:ext cx="203200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1" name="Line 58"/>
            <p:cNvSpPr>
              <a:spLocks noChangeShapeType="1"/>
            </p:cNvSpPr>
            <p:nvPr/>
          </p:nvSpPr>
          <p:spPr bwMode="auto">
            <a:xfrm flipH="1">
              <a:off x="4775200" y="5448300"/>
              <a:ext cx="177800" cy="40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2" name="Line 59"/>
            <p:cNvSpPr>
              <a:spLocks noChangeShapeType="1"/>
            </p:cNvSpPr>
            <p:nvPr/>
          </p:nvSpPr>
          <p:spPr bwMode="auto">
            <a:xfrm flipH="1">
              <a:off x="5740400" y="4533900"/>
              <a:ext cx="127000" cy="35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3" name="Line 60"/>
            <p:cNvSpPr>
              <a:spLocks noChangeShapeType="1"/>
            </p:cNvSpPr>
            <p:nvPr/>
          </p:nvSpPr>
          <p:spPr bwMode="auto">
            <a:xfrm flipH="1">
              <a:off x="6502400" y="4559300"/>
              <a:ext cx="76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4" name="Line 61"/>
            <p:cNvSpPr>
              <a:spLocks noChangeShapeType="1"/>
            </p:cNvSpPr>
            <p:nvPr/>
          </p:nvSpPr>
          <p:spPr bwMode="auto">
            <a:xfrm flipH="1">
              <a:off x="7747000" y="4483100"/>
              <a:ext cx="152400" cy="406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5" name="Line 64"/>
            <p:cNvSpPr>
              <a:spLocks noChangeShapeType="1"/>
            </p:cNvSpPr>
            <p:nvPr/>
          </p:nvSpPr>
          <p:spPr bwMode="auto">
            <a:xfrm>
              <a:off x="4089400" y="54991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6" name="Line 65"/>
            <p:cNvSpPr>
              <a:spLocks noChangeShapeType="1"/>
            </p:cNvSpPr>
            <p:nvPr/>
          </p:nvSpPr>
          <p:spPr bwMode="auto">
            <a:xfrm>
              <a:off x="5156200" y="54737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7" name="Line 66"/>
            <p:cNvSpPr>
              <a:spLocks noChangeShapeType="1"/>
            </p:cNvSpPr>
            <p:nvPr/>
          </p:nvSpPr>
          <p:spPr bwMode="auto">
            <a:xfrm>
              <a:off x="6019800" y="45085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8" name="Line 67"/>
            <p:cNvSpPr>
              <a:spLocks noChangeShapeType="1"/>
            </p:cNvSpPr>
            <p:nvPr/>
          </p:nvSpPr>
          <p:spPr bwMode="auto">
            <a:xfrm>
              <a:off x="6654800" y="45593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  <p:sp>
          <p:nvSpPr>
            <p:cNvPr id="159" name="Line 69"/>
            <p:cNvSpPr>
              <a:spLocks noChangeShapeType="1"/>
            </p:cNvSpPr>
            <p:nvPr/>
          </p:nvSpPr>
          <p:spPr bwMode="auto">
            <a:xfrm>
              <a:off x="2120900" y="3784600"/>
              <a:ext cx="152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40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34023"/>
            <a:ext cx="8153400" cy="1442800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 smtClean="0"/>
              <a:t>                                                              </a:t>
            </a:r>
            <a:r>
              <a:rPr lang="fr-FR" sz="1800" dirty="0" err="1" smtClean="0"/>
              <a:t>Height-balanced</a:t>
            </a:r>
            <a:r>
              <a:rPr lang="fr-FR" sz="1800" dirty="0" smtClean="0"/>
              <a:t> </a:t>
            </a:r>
            <a:r>
              <a:rPr lang="fr-FR" sz="1800" dirty="0" err="1" smtClean="0"/>
              <a:t>tree</a:t>
            </a:r>
            <a:endParaRPr lang="fr-FR" sz="1800" dirty="0"/>
          </a:p>
        </p:txBody>
      </p:sp>
      <p:sp>
        <p:nvSpPr>
          <p:cNvPr id="163" name="ZoneTexte 162"/>
          <p:cNvSpPr txBox="1"/>
          <p:nvPr/>
        </p:nvSpPr>
        <p:spPr>
          <a:xfrm>
            <a:off x="2052867" y="372710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err="1" smtClean="0"/>
              <a:t>Red</a:t>
            </a:r>
            <a:r>
              <a:rPr lang="fr-FR" sz="1800" b="0" dirty="0" smtClean="0"/>
              <a:t>-black </a:t>
            </a:r>
            <a:r>
              <a:rPr lang="fr-FR" sz="1800" b="0" dirty="0" err="1" smtClean="0"/>
              <a:t>tree</a:t>
            </a:r>
            <a:endParaRPr lang="fr-FR" sz="1800" b="0" dirty="0" smtClean="0"/>
          </a:p>
        </p:txBody>
      </p:sp>
      <p:sp>
        <p:nvSpPr>
          <p:cNvPr id="164" name="ZoneTexte 163"/>
          <p:cNvSpPr txBox="1"/>
          <p:nvPr/>
        </p:nvSpPr>
        <p:spPr>
          <a:xfrm>
            <a:off x="289411" y="1878124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0" dirty="0" smtClean="0"/>
              <a:t>(</a:t>
            </a:r>
            <a:r>
              <a:rPr lang="fr-FR" sz="1800" b="0" dirty="0" err="1" smtClean="0"/>
              <a:t>Re</a:t>
            </a:r>
            <a:r>
              <a:rPr lang="fr-FR" sz="1800" b="0" dirty="0" smtClean="0"/>
              <a:t>-)balance</a:t>
            </a:r>
          </a:p>
        </p:txBody>
      </p:sp>
    </p:spTree>
    <p:extLst>
      <p:ext uri="{BB962C8B-B14F-4D97-AF65-F5344CB8AC3E}">
        <p14:creationId xmlns:p14="http://schemas.microsoft.com/office/powerpoint/2010/main" val="202086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369332"/>
          </a:xfrm>
        </p:spPr>
        <p:txBody>
          <a:bodyPr/>
          <a:lstStyle/>
          <a:p>
            <a:r>
              <a:rPr lang="fr-FR" dirty="0" smtClean="0"/>
              <a:t>Motivations for an </a:t>
            </a:r>
            <a:r>
              <a:rPr lang="fr-FR" dirty="0" err="1" smtClean="0"/>
              <a:t>Array</a:t>
            </a:r>
            <a:r>
              <a:rPr lang="fr-FR" dirty="0" smtClean="0"/>
              <a:t>-List : An </a:t>
            </a:r>
            <a:r>
              <a:rPr lang="fr-FR" dirty="0" err="1" smtClean="0"/>
              <a:t>Idea</a:t>
            </a:r>
            <a:r>
              <a:rPr lang="fr-FR" dirty="0" smtClean="0"/>
              <a:t>                                    </a:t>
            </a:r>
            <a:endParaRPr lang="fr-FR" dirty="0">
              <a:solidFill>
                <a:srgbClr val="FFFEB4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536964" y="1700808"/>
            <a:ext cx="1806352" cy="3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smtClean="0">
                <a:solidFill>
                  <a:schemeClr val="tx1">
                    <a:lumMod val="75000"/>
                  </a:schemeClr>
                </a:solidFill>
              </a:rPr>
              <a:t>P:                    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 bwMode="auto">
          <a:xfrm>
            <a:off x="1551228" y="1704926"/>
            <a:ext cx="1368152" cy="3928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5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  </a:t>
            </a: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 bwMode="auto">
          <a:xfrm>
            <a:off x="3063396" y="1704926"/>
            <a:ext cx="1800200" cy="392832"/>
          </a:xfrm>
          <a:prstGeom prst="rect">
            <a:avLst/>
          </a:prstGeom>
          <a:solidFill>
            <a:srgbClr val="90E8E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7    8    9    1 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4982818" y="1700808"/>
            <a:ext cx="1619424" cy="392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68206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68206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68206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68206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68206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FR" b="0" kern="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fr-FR" b="0" kern="0" dirty="0" smtClean="0">
                <a:solidFill>
                  <a:schemeClr val="tx1">
                    <a:lumMod val="75000"/>
                  </a:schemeClr>
                </a:solidFill>
              </a:rPr>
              <a:t>3    6    10</a:t>
            </a:r>
            <a:endParaRPr lang="fr-FR" b="0" kern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2198" y="2564904"/>
            <a:ext cx="3134351" cy="3528392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 err="1" smtClean="0"/>
              <a:t>Trees</a:t>
            </a:r>
            <a:r>
              <a:rPr lang="fr-FR" sz="2000" dirty="0" smtClean="0"/>
              <a:t> </a:t>
            </a:r>
            <a:r>
              <a:rPr lang="fr-FR" sz="2000" dirty="0" err="1" smtClean="0"/>
              <a:t>need</a:t>
            </a:r>
            <a:r>
              <a:rPr lang="fr-FR" sz="2000" dirty="0" smtClean="0"/>
              <a:t> to support:</a:t>
            </a:r>
          </a:p>
          <a:p>
            <a:r>
              <a:rPr lang="fr-FR" sz="2000" dirty="0" smtClean="0"/>
              <a:t>Cut </a:t>
            </a:r>
            <a:r>
              <a:rPr lang="fr-FR" sz="2000" dirty="0" err="1" smtClean="0"/>
              <a:t>several</a:t>
            </a:r>
            <a:r>
              <a:rPr lang="fr-FR" sz="2000" dirty="0" smtClean="0"/>
              <a:t> </a:t>
            </a:r>
            <a:r>
              <a:rPr lang="fr-FR" sz="2000" dirty="0" err="1" smtClean="0"/>
              <a:t>edges</a:t>
            </a:r>
            <a:endParaRPr lang="fr-FR" sz="2000" dirty="0" smtClean="0"/>
          </a:p>
          <a:p>
            <a:r>
              <a:rPr lang="fr-FR" sz="2000" dirty="0" smtClean="0"/>
              <a:t>Link </a:t>
            </a:r>
            <a:r>
              <a:rPr lang="fr-FR" sz="2000" dirty="0" err="1" smtClean="0"/>
              <a:t>several</a:t>
            </a:r>
            <a:r>
              <a:rPr lang="fr-FR" sz="2000" dirty="0" smtClean="0"/>
              <a:t> </a:t>
            </a:r>
            <a:r>
              <a:rPr lang="fr-FR" sz="2000" dirty="0" err="1" smtClean="0"/>
              <a:t>subtrees</a:t>
            </a:r>
            <a:endParaRPr lang="fr-FR" sz="2000" dirty="0" smtClean="0"/>
          </a:p>
          <a:p>
            <a:r>
              <a:rPr lang="fr-FR" sz="2000" dirty="0" err="1" smtClean="0"/>
              <a:t>Left</a:t>
            </a:r>
            <a:r>
              <a:rPr lang="fr-FR" sz="2000" dirty="0" smtClean="0"/>
              <a:t>-right </a:t>
            </a:r>
            <a:r>
              <a:rPr lang="fr-FR" sz="2000" dirty="0" err="1" smtClean="0"/>
              <a:t>flipping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in O(log n)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… but </a:t>
            </a:r>
            <a:r>
              <a:rPr lang="fr-FR" sz="2000" dirty="0" err="1" smtClean="0">
                <a:solidFill>
                  <a:srgbClr val="FF0000"/>
                </a:solidFill>
              </a:rPr>
              <a:t>also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dirty="0">
                <a:solidFill>
                  <a:srgbClr val="FF0000"/>
                </a:solidFill>
              </a:rPr>
              <a:t>g</a:t>
            </a:r>
            <a:r>
              <a:rPr lang="fr-FR" sz="2000" dirty="0" smtClean="0">
                <a:solidFill>
                  <a:srgbClr val="FF0000"/>
                </a:solidFill>
              </a:rPr>
              <a:t>lobal modifications of P and P</a:t>
            </a:r>
            <a:r>
              <a:rPr lang="fr-FR" sz="2000" baseline="30000" dirty="0" smtClean="0">
                <a:solidFill>
                  <a:srgbClr val="FF0000"/>
                </a:solidFill>
              </a:rPr>
              <a:t>-1 </a:t>
            </a:r>
            <a:r>
              <a:rPr lang="fr-FR" sz="2000" dirty="0" smtClean="0">
                <a:solidFill>
                  <a:srgbClr val="FF0000"/>
                </a:solidFill>
              </a:rPr>
              <a:t>values</a:t>
            </a:r>
          </a:p>
          <a:p>
            <a:endParaRPr lang="fr-F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marL="5715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174334" y="2564904"/>
            <a:ext cx="463941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0" dirty="0" err="1" smtClean="0"/>
              <a:t>Binary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balanced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trees</a:t>
            </a:r>
            <a:r>
              <a:rPr lang="fr-FR" sz="2000" b="0" dirty="0" smtClean="0"/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err="1" smtClean="0"/>
              <a:t>Height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balanced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trees</a:t>
            </a:r>
            <a:endParaRPr lang="fr-FR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err="1" smtClean="0"/>
              <a:t>Red</a:t>
            </a:r>
            <a:r>
              <a:rPr lang="fr-FR" sz="2000" b="0" dirty="0" smtClean="0"/>
              <a:t>-Black </a:t>
            </a:r>
            <a:r>
              <a:rPr lang="fr-FR" sz="2000" b="0" dirty="0" err="1" smtClean="0"/>
              <a:t>trees</a:t>
            </a:r>
            <a:endParaRPr lang="fr-FR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0" dirty="0" smtClean="0"/>
              <a:t>…</a:t>
            </a:r>
          </a:p>
          <a:p>
            <a:r>
              <a:rPr lang="fr-FR" sz="2000" b="0" dirty="0" smtClean="0"/>
              <a:t>  (</a:t>
            </a:r>
            <a:r>
              <a:rPr lang="fr-FR" sz="2000" b="0" dirty="0" err="1" smtClean="0"/>
              <a:t>Any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other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with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height</a:t>
            </a:r>
            <a:r>
              <a:rPr lang="fr-FR" sz="2000" b="0" dirty="0" smtClean="0"/>
              <a:t> in O(log n), and</a:t>
            </a:r>
          </a:p>
          <a:p>
            <a:r>
              <a:rPr lang="fr-FR" sz="2000" b="0" dirty="0"/>
              <a:t> </a:t>
            </a:r>
            <a:r>
              <a:rPr lang="fr-FR" sz="2000" b="0" dirty="0" smtClean="0"/>
              <a:t>      </a:t>
            </a:r>
            <a:r>
              <a:rPr lang="fr-FR" sz="2000" b="0" dirty="0" err="1" smtClean="0"/>
              <a:t>which</a:t>
            </a:r>
            <a:r>
              <a:rPr lang="fr-FR" sz="2000" b="0" dirty="0" smtClean="0"/>
              <a:t> supports </a:t>
            </a:r>
            <a:r>
              <a:rPr lang="fr-FR" sz="2000" b="0" dirty="0" err="1" smtClean="0"/>
              <a:t>re-balancing</a:t>
            </a:r>
            <a:r>
              <a:rPr lang="fr-FR" sz="2000" b="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b="0" dirty="0" smtClean="0"/>
          </a:p>
        </p:txBody>
      </p:sp>
      <p:sp>
        <p:nvSpPr>
          <p:cNvPr id="5" name="Flèche droite rayée 4"/>
          <p:cNvSpPr/>
          <p:nvPr/>
        </p:nvSpPr>
        <p:spPr bwMode="auto">
          <a:xfrm>
            <a:off x="3626549" y="3212976"/>
            <a:ext cx="360040" cy="144016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11" name="Flèche droite rayée 10"/>
          <p:cNvSpPr/>
          <p:nvPr/>
        </p:nvSpPr>
        <p:spPr bwMode="auto">
          <a:xfrm>
            <a:off x="3720421" y="5229200"/>
            <a:ext cx="360040" cy="144016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6" name="Triangle isocèle 5"/>
          <p:cNvSpPr/>
          <p:nvPr/>
        </p:nvSpPr>
        <p:spPr bwMode="auto">
          <a:xfrm>
            <a:off x="5580112" y="4869160"/>
            <a:ext cx="1224136" cy="1224136"/>
          </a:xfrm>
          <a:prstGeom prst="triangle">
            <a:avLst/>
          </a:prstGeom>
          <a:noFill/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000" b="1" i="0" u="none" strike="noStrike" cap="none" normalizeH="0" baseline="0" smtClean="0">
              <a:ln>
                <a:noFill/>
              </a:ln>
              <a:solidFill>
                <a:srgbClr val="682069"/>
              </a:solidFill>
              <a:effectLst/>
              <a:latin typeface="Arial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86034" y="537321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678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Intro">
  <a:themeElements>
    <a:clrScheme name="Thème Office 14">
      <a:dk1>
        <a:srgbClr val="682069"/>
      </a:dk1>
      <a:lt1>
        <a:srgbClr val="FFFFFF"/>
      </a:lt1>
      <a:dk2>
        <a:srgbClr val="682069"/>
      </a:dk2>
      <a:lt2>
        <a:srgbClr val="A4A597"/>
      </a:lt2>
      <a:accent1>
        <a:srgbClr val="CFD58B"/>
      </a:accent1>
      <a:accent2>
        <a:srgbClr val="682069"/>
      </a:accent2>
      <a:accent3>
        <a:srgbClr val="FFFFFF"/>
      </a:accent3>
      <a:accent4>
        <a:srgbClr val="581A59"/>
      </a:accent4>
      <a:accent5>
        <a:srgbClr val="E4E7C4"/>
      </a:accent5>
      <a:accent6>
        <a:srgbClr val="5E1C5E"/>
      </a:accent6>
      <a:hlink>
        <a:srgbClr val="485D00"/>
      </a:hlink>
      <a:folHlink>
        <a:srgbClr val="919E66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3000" b="1" i="0" u="none" strike="noStrike" cap="none" normalizeH="0" baseline="0" smtClean="0">
            <a:ln>
              <a:noFill/>
            </a:ln>
            <a:solidFill>
              <a:srgbClr val="682069"/>
            </a:solidFill>
            <a:effectLst/>
            <a:latin typeface="Arial" charset="0"/>
          </a:defRPr>
        </a:defPPr>
      </a:lstStyle>
    </a:spDef>
    <a:lnDef>
      <a:spPr bwMode="auto">
        <a:ln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800" b="0" dirty="0" smtClean="0"/>
        </a:defPPr>
      </a:lstStyle>
    </a:tx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13">
        <a:dk1>
          <a:srgbClr val="682069"/>
        </a:dk1>
        <a:lt1>
          <a:srgbClr val="FFFFFF"/>
        </a:lt1>
        <a:dk2>
          <a:srgbClr val="FFFFFF"/>
        </a:dk2>
        <a:lt2>
          <a:srgbClr val="A4A597"/>
        </a:lt2>
        <a:accent1>
          <a:srgbClr val="CFD58B"/>
        </a:accent1>
        <a:accent2>
          <a:srgbClr val="682069"/>
        </a:accent2>
        <a:accent3>
          <a:srgbClr val="FFFFFF"/>
        </a:accent3>
        <a:accent4>
          <a:srgbClr val="581A59"/>
        </a:accent4>
        <a:accent5>
          <a:srgbClr val="E4E7C4"/>
        </a:accent5>
        <a:accent6>
          <a:srgbClr val="5E1C5E"/>
        </a:accent6>
        <a:hlink>
          <a:srgbClr val="485D00"/>
        </a:hlink>
        <a:folHlink>
          <a:srgbClr val="919E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14">
        <a:dk1>
          <a:srgbClr val="682069"/>
        </a:dk1>
        <a:lt1>
          <a:srgbClr val="FFFFFF"/>
        </a:lt1>
        <a:dk2>
          <a:srgbClr val="682069"/>
        </a:dk2>
        <a:lt2>
          <a:srgbClr val="A4A597"/>
        </a:lt2>
        <a:accent1>
          <a:srgbClr val="CFD58B"/>
        </a:accent1>
        <a:accent2>
          <a:srgbClr val="682069"/>
        </a:accent2>
        <a:accent3>
          <a:srgbClr val="FFFFFF"/>
        </a:accent3>
        <a:accent4>
          <a:srgbClr val="581A59"/>
        </a:accent4>
        <a:accent5>
          <a:srgbClr val="E4E7C4"/>
        </a:accent5>
        <a:accent6>
          <a:srgbClr val="5E1C5E"/>
        </a:accent6>
        <a:hlink>
          <a:srgbClr val="485D00"/>
        </a:hlink>
        <a:folHlink>
          <a:srgbClr val="919E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</Template>
  <TotalTime>3224</TotalTime>
  <Words>2965</Words>
  <Application>Microsoft Office PowerPoint</Application>
  <PresentationFormat>Affichage à l'écran (4:3)</PresentationFormat>
  <Paragraphs>954</Paragraphs>
  <Slides>38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40" baseType="lpstr">
      <vt:lpstr>Arial</vt:lpstr>
      <vt:lpstr>Intro</vt:lpstr>
      <vt:lpstr>Dynamic Trees and Log-lists</vt:lpstr>
      <vt:lpstr>Outline</vt:lpstr>
      <vt:lpstr>Outline</vt:lpstr>
      <vt:lpstr>Motivations for an Array-List</vt:lpstr>
      <vt:lpstr>Motivations for an Array-List                                       </vt:lpstr>
      <vt:lpstr>Motivations for an Array-List : An Idea                                    </vt:lpstr>
      <vt:lpstr>Motivations for an Array-List : An Idea                                    </vt:lpstr>
      <vt:lpstr>Rappels</vt:lpstr>
      <vt:lpstr>Motivations for an Array-List : An Idea                                    </vt:lpstr>
      <vt:lpstr>Outline</vt:lpstr>
      <vt:lpstr>Dynamic trees:  Introduction (1)</vt:lpstr>
      <vt:lpstr>Dynamic trees:  Introduction (2)</vt:lpstr>
      <vt:lpstr>Dynamic trees:  Ideas</vt:lpstr>
      <vt:lpstr>Dynamic trees:  Ideas</vt:lpstr>
      <vt:lpstr>Dynamic trees:  Ideas</vt:lpstr>
      <vt:lpstr>Dynamic trees:  Ideas</vt:lpstr>
      <vt:lpstr>Dynamic trees: Choose the appropriate solid paths and binary trees  </vt:lpstr>
      <vt:lpstr>Dynamic trees: Choose the appropriate solid paths and binary trees  </vt:lpstr>
      <vt:lpstr>Dynamic trees: Focus on some operations</vt:lpstr>
      <vt:lpstr>Dynamic trees: Focus on dcost(), dmincost(), dupdate()</vt:lpstr>
      <vt:lpstr>Dynamic trees: Focus on dcost(), dmincost(), dupdate()</vt:lpstr>
      <vt:lpstr>Dynamic trees: Conclusions (1)</vt:lpstr>
      <vt:lpstr>Dynamic trees: Conclusions (2)</vt:lpstr>
      <vt:lpstr>Outline</vt:lpstr>
      <vt:lpstr>A sequence is a filiform tree: Implement a sequence as a dynamic tree</vt:lpstr>
      <vt:lpstr>A sequence is a filiform tree: what we get from dynamic trees</vt:lpstr>
      <vt:lpstr>A sequence is a filiform tree: what remains to be done</vt:lpstr>
      <vt:lpstr>Outline</vt:lpstr>
      <vt:lpstr>A log-list is a filiform tree too: Adjustments (1)</vt:lpstr>
      <vt:lpstr>A log-list is a filiform tree too </vt:lpstr>
      <vt:lpstr>A log-list is a filiform tree too: Adjustments(1ter)</vt:lpstr>
      <vt:lpstr>A log-list is a filiform tree too: Adjustments(1ter)</vt:lpstr>
      <vt:lpstr>A log-list is a filiform tree too: Adjustments(2)</vt:lpstr>
      <vt:lpstr>A log-list is a filiform tree too: Summary</vt:lpstr>
      <vt:lpstr>A log list is a filiform tree too: Summary</vt:lpstr>
      <vt:lpstr>Outline</vt:lpstr>
      <vt:lpstr>Conclusion</vt:lpstr>
      <vt:lpstr>Bibliography</vt:lpstr>
    </vt:vector>
  </TitlesOfParts>
  <Company>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Algorithmique des chaînes – M2 ATAL</dc:title>
  <dc:creator>rusu</dc:creator>
  <cp:lastModifiedBy>rusu-robini-i</cp:lastModifiedBy>
  <cp:revision>184</cp:revision>
  <cp:lastPrinted>2015-11-16T20:40:32Z</cp:lastPrinted>
  <dcterms:created xsi:type="dcterms:W3CDTF">2013-09-17T12:23:51Z</dcterms:created>
  <dcterms:modified xsi:type="dcterms:W3CDTF">2015-11-16T20:43:42Z</dcterms:modified>
</cp:coreProperties>
</file>