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36" autoAdjust="0"/>
    <p:restoredTop sz="94660"/>
  </p:normalViewPr>
  <p:slideViewPr>
    <p:cSldViewPr snapToGrid="0">
      <p:cViewPr varScale="1">
        <p:scale>
          <a:sx n="62" d="100"/>
          <a:sy n="62" d="100"/>
        </p:scale>
        <p:origin x="40"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01C8D8-6D70-4F44-8DD4-D3114069F4D6}"/>
              </a:ext>
            </a:extLst>
          </p:cNvPr>
          <p:cNvSpPr>
            <a:spLocks noGrp="1"/>
          </p:cNvSpPr>
          <p:nvPr>
            <p:ph type="ctrTitle"/>
          </p:nvPr>
        </p:nvSpPr>
        <p:spPr/>
        <p:txBody>
          <a:bodyPr>
            <a:normAutofit/>
          </a:bodyPr>
          <a:lstStyle/>
          <a:p>
            <a:pPr algn="ctr"/>
            <a:r>
              <a:rPr lang="fr-FR" b="1" dirty="0"/>
              <a:t>INSULARITÉS ET DIALOGUES INTERCULTURELS</a:t>
            </a:r>
          </a:p>
        </p:txBody>
      </p:sp>
      <p:sp>
        <p:nvSpPr>
          <p:cNvPr id="3" name="Sous-titre 2">
            <a:extLst>
              <a:ext uri="{FF2B5EF4-FFF2-40B4-BE49-F238E27FC236}">
                <a16:creationId xmlns:a16="http://schemas.microsoft.com/office/drawing/2014/main" id="{34678EDB-1467-45C2-A0D1-1E420F0D5A97}"/>
              </a:ext>
            </a:extLst>
          </p:cNvPr>
          <p:cNvSpPr>
            <a:spLocks noGrp="1"/>
          </p:cNvSpPr>
          <p:nvPr>
            <p:ph type="subTitle" idx="1"/>
          </p:nvPr>
        </p:nvSpPr>
        <p:spPr/>
        <p:txBody>
          <a:bodyPr>
            <a:normAutofit fontScale="92500" lnSpcReduction="20000"/>
          </a:bodyPr>
          <a:lstStyle/>
          <a:p>
            <a:pPr algn="ctr"/>
            <a:endParaRPr lang="fr-FR" sz="2000" b="1" dirty="0"/>
          </a:p>
          <a:p>
            <a:pPr algn="ctr"/>
            <a:r>
              <a:rPr lang="fr-FR" sz="2400" b="1" dirty="0"/>
              <a:t>Projet soutenu par la MSH Centre Val de Loire </a:t>
            </a:r>
          </a:p>
          <a:p>
            <a:pPr algn="ctr"/>
            <a:r>
              <a:rPr lang="fr-FR" sz="2400" b="1" dirty="0"/>
              <a:t>et le Laboratoire RÉMÉLICE (EA 4709)</a:t>
            </a:r>
          </a:p>
        </p:txBody>
      </p:sp>
    </p:spTree>
    <p:extLst>
      <p:ext uri="{BB962C8B-B14F-4D97-AF65-F5344CB8AC3E}">
        <p14:creationId xmlns:p14="http://schemas.microsoft.com/office/powerpoint/2010/main" val="3298206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A564DB-E2A8-46A3-BD31-37B209CF1EA3}"/>
              </a:ext>
            </a:extLst>
          </p:cNvPr>
          <p:cNvSpPr>
            <a:spLocks noGrp="1"/>
          </p:cNvSpPr>
          <p:nvPr>
            <p:ph type="title"/>
          </p:nvPr>
        </p:nvSpPr>
        <p:spPr/>
        <p:txBody>
          <a:bodyPr/>
          <a:lstStyle/>
          <a:p>
            <a:pPr algn="ctr"/>
            <a:r>
              <a:rPr lang="fr-FR" b="1" dirty="0"/>
              <a:t>UNIVERSITÉS FRANÇAISES</a:t>
            </a:r>
          </a:p>
        </p:txBody>
      </p:sp>
      <p:sp>
        <p:nvSpPr>
          <p:cNvPr id="3" name="Espace réservé du contenu 2">
            <a:extLst>
              <a:ext uri="{FF2B5EF4-FFF2-40B4-BE49-F238E27FC236}">
                <a16:creationId xmlns:a16="http://schemas.microsoft.com/office/drawing/2014/main" id="{3145107E-9396-4D0D-92AA-7FA1A29806C4}"/>
              </a:ext>
            </a:extLst>
          </p:cNvPr>
          <p:cNvSpPr>
            <a:spLocks noGrp="1"/>
          </p:cNvSpPr>
          <p:nvPr>
            <p:ph idx="1"/>
          </p:nvPr>
        </p:nvSpPr>
        <p:spPr/>
        <p:txBody>
          <a:bodyPr/>
          <a:lstStyle/>
          <a:p>
            <a:pPr marL="342900" lvl="0" indent="-342900" algn="just">
              <a:lnSpc>
                <a:spcPct val="150000"/>
              </a:lnSpc>
              <a:buFont typeface="Times New Roman" panose="02020603050405020304" pitchFamily="18" charset="0"/>
              <a:buChar char="-"/>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Paris (Estelle </a:t>
            </a:r>
            <a:r>
              <a:rPr lang="fr-FR" sz="20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Coppolani</a:t>
            </a: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Anna </a:t>
            </a:r>
            <a:r>
              <a:rPr lang="fr-FR" sz="20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Khalonina</a:t>
            </a: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Martina </a:t>
            </a:r>
            <a:r>
              <a:rPr lang="fr-FR" sz="20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Ronci</a:t>
            </a: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0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Paris-Saclay (Sandrine </a:t>
            </a:r>
            <a:r>
              <a:rPr lang="fr-FR" sz="20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Soukaï</a:t>
            </a: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0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Rennes II (Damien Bruneau)</a:t>
            </a:r>
            <a:endParaRPr lang="fr-FR" sz="20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Strasbourg (Sylvie </a:t>
            </a:r>
            <a:r>
              <a:rPr lang="fr-FR" sz="20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Morishita</a:t>
            </a: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0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Times New Roman" panose="02020603050405020304" pitchFamily="18" charset="0"/>
              <a:buChar char="-"/>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Tours (Sophie Large)</a:t>
            </a:r>
            <a:endParaRPr lang="fr-FR" sz="20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058917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B06B9D-36FE-4266-8573-AD7159E6DC03}"/>
              </a:ext>
            </a:extLst>
          </p:cNvPr>
          <p:cNvSpPr>
            <a:spLocks noGrp="1"/>
          </p:cNvSpPr>
          <p:nvPr>
            <p:ph type="title"/>
          </p:nvPr>
        </p:nvSpPr>
        <p:spPr/>
        <p:txBody>
          <a:bodyPr/>
          <a:lstStyle/>
          <a:p>
            <a:pPr algn="ctr"/>
            <a:r>
              <a:rPr lang="fr-FR" b="1" dirty="0"/>
              <a:t>AUTRES UNIVERSITÉS EUROPÉENNES</a:t>
            </a:r>
          </a:p>
        </p:txBody>
      </p:sp>
      <p:sp>
        <p:nvSpPr>
          <p:cNvPr id="3" name="Espace réservé du contenu 2">
            <a:extLst>
              <a:ext uri="{FF2B5EF4-FFF2-40B4-BE49-F238E27FC236}">
                <a16:creationId xmlns:a16="http://schemas.microsoft.com/office/drawing/2014/main" id="{A519A8DD-BC22-4406-B7A9-E7DA076F497C}"/>
              </a:ext>
            </a:extLst>
          </p:cNvPr>
          <p:cNvSpPr>
            <a:spLocks noGrp="1"/>
          </p:cNvSpPr>
          <p:nvPr>
            <p:ph idx="1"/>
          </p:nvPr>
        </p:nvSpPr>
        <p:spPr/>
        <p:txBody>
          <a:bodyPr>
            <a:normAutofit fontScale="92500" lnSpcReduction="10000"/>
          </a:bodyPr>
          <a:lstStyle/>
          <a:p>
            <a:pPr algn="just">
              <a:lnSpc>
                <a:spcPct val="150000"/>
              </a:lnSpc>
              <a:spcAft>
                <a:spcPts val="1000"/>
              </a:spcAft>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Espagne : </a:t>
            </a:r>
          </a:p>
          <a:p>
            <a:pPr marL="0" indent="0" algn="just">
              <a:lnSpc>
                <a:spcPct val="150000"/>
              </a:lnSpc>
              <a:spcAft>
                <a:spcPts val="1000"/>
              </a:spcAft>
              <a:buNone/>
            </a:pP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Murcia (Vicente Cervera, María Dolores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Adsuar</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Université de Salamanque (Laura De La Fuente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López</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Paula Fernández Hernández), Université de Valence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Evelio</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Miñano</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1800"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Italie : </a:t>
            </a:r>
          </a:p>
          <a:p>
            <a:pPr marL="0" indent="0">
              <a:lnSpc>
                <a:spcPct val="115000"/>
              </a:lnSpc>
              <a:spcAft>
                <a:spcPts val="1000"/>
              </a:spcAft>
              <a:buNone/>
            </a:pP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Milano-</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Bicocca</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(Marcella Schmidt, Enrico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Squarcin</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Stefano Malatesta )</a:t>
            </a:r>
          </a:p>
          <a:p>
            <a:pPr>
              <a:lnSpc>
                <a:spcPct val="115000"/>
              </a:lnSpc>
              <a:spcAft>
                <a:spcPts val="1000"/>
              </a:spcAft>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Roumanie </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15000"/>
              </a:lnSpc>
              <a:spcAft>
                <a:spcPts val="1000"/>
              </a:spcAft>
              <a:buNone/>
            </a:pP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l’Ouest de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Timișoara</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(Roxana </a:t>
            </a:r>
            <a:r>
              <a:rPr lang="fr-FR" sz="18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Bucur</a:t>
            </a:r>
            <a:r>
              <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endParaRPr lang="fr-FR" sz="1800"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40905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D6F26D-AA65-45C6-A209-2170C5712DF1}"/>
              </a:ext>
            </a:extLst>
          </p:cNvPr>
          <p:cNvSpPr>
            <a:spLocks noGrp="1"/>
          </p:cNvSpPr>
          <p:nvPr>
            <p:ph type="title"/>
          </p:nvPr>
        </p:nvSpPr>
        <p:spPr/>
        <p:txBody>
          <a:bodyPr/>
          <a:lstStyle/>
          <a:p>
            <a:pPr algn="ctr"/>
            <a:r>
              <a:rPr lang="fr-FR" b="1" dirty="0"/>
              <a:t>UNIVERSITÉS AFRICAINES, AMÉRICAINES ET ASIATIQUES</a:t>
            </a:r>
          </a:p>
        </p:txBody>
      </p:sp>
      <p:sp>
        <p:nvSpPr>
          <p:cNvPr id="3" name="Espace réservé du contenu 2">
            <a:extLst>
              <a:ext uri="{FF2B5EF4-FFF2-40B4-BE49-F238E27FC236}">
                <a16:creationId xmlns:a16="http://schemas.microsoft.com/office/drawing/2014/main" id="{F95D4AB9-B55C-4C7D-8017-0630B6E3253A}"/>
              </a:ext>
            </a:extLst>
          </p:cNvPr>
          <p:cNvSpPr>
            <a:spLocks noGrp="1"/>
          </p:cNvSpPr>
          <p:nvPr>
            <p:ph idx="1"/>
          </p:nvPr>
        </p:nvSpPr>
        <p:spPr/>
        <p:txBody>
          <a:bodyPr>
            <a:normAutofit lnSpcReduction="10000"/>
          </a:bodyPr>
          <a:lstStyle/>
          <a:p>
            <a:pPr algn="just">
              <a:lnSpc>
                <a:spcPct val="150000"/>
              </a:lnSpc>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Afrique : </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Mohammed Lamine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Debaghine</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Algérie (Nassim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Abadlia</a:t>
            </a: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Université de Maurice (Sonia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Dosoruth</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000"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Amérique :</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Governors</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State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University</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Chicago (Rey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Andújar</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Universidad</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Autónoma</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République Dominicaine (Basilio Belliard),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Ibeth</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Guzmán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Universidad</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Católica</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République Dominicaine), The City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University</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of New York (Franklin Gutiérrez)</a:t>
            </a:r>
          </a:p>
          <a:p>
            <a:pPr algn="just">
              <a:lnSpc>
                <a:spcPct val="150000"/>
              </a:lnSpc>
              <a:spcAft>
                <a:spcPts val="1000"/>
              </a:spcAft>
            </a:pPr>
            <a:r>
              <a:rPr lang="fr-FR" sz="20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Asie :</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Takumi</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Taguchi</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(Université </a:t>
            </a:r>
            <a:r>
              <a:rPr lang="fr-FR" sz="2000"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Chûô</a:t>
            </a:r>
            <a:r>
              <a:rPr lang="fr-FR" sz="20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Japon)</a:t>
            </a:r>
            <a:endParaRPr lang="fr-FR" sz="2000"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fr-FR" sz="2000"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02121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A0FBBC-64CE-448D-8DC2-8073E51D8E1A}"/>
              </a:ext>
            </a:extLst>
          </p:cNvPr>
          <p:cNvSpPr>
            <a:spLocks noGrp="1"/>
          </p:cNvSpPr>
          <p:nvPr>
            <p:ph type="title"/>
          </p:nvPr>
        </p:nvSpPr>
        <p:spPr/>
        <p:txBody>
          <a:bodyPr/>
          <a:lstStyle/>
          <a:p>
            <a:pPr algn="ctr"/>
            <a:r>
              <a:rPr lang="fr-FR" b="1" dirty="0"/>
              <a:t>NOUVELLES PARTICIPATIONS PRÉVUES</a:t>
            </a:r>
          </a:p>
        </p:txBody>
      </p:sp>
      <p:sp>
        <p:nvSpPr>
          <p:cNvPr id="3" name="Espace réservé du contenu 2">
            <a:extLst>
              <a:ext uri="{FF2B5EF4-FFF2-40B4-BE49-F238E27FC236}">
                <a16:creationId xmlns:a16="http://schemas.microsoft.com/office/drawing/2014/main" id="{ABB3AA08-84E4-425B-A08F-DE0C3CB52CF9}"/>
              </a:ext>
            </a:extLst>
          </p:cNvPr>
          <p:cNvSpPr>
            <a:spLocks noGrp="1"/>
          </p:cNvSpPr>
          <p:nvPr>
            <p:ph idx="1"/>
          </p:nvPr>
        </p:nvSpPr>
        <p:spPr/>
        <p:txBody>
          <a:bodyPr/>
          <a:lstStyle/>
          <a:p>
            <a:r>
              <a:rPr lang="fr-FR" sz="2000" b="1" dirty="0">
                <a:solidFill>
                  <a:schemeClr val="tx1"/>
                </a:solidFill>
                <a:effectLst/>
                <a:latin typeface="Times New Roman" panose="02020603050405020304" pitchFamily="18" charset="0"/>
                <a:ea typeface="Calibri" panose="020F0502020204030204" pitchFamily="34" charset="0"/>
              </a:rPr>
              <a:t>Chantal </a:t>
            </a:r>
            <a:r>
              <a:rPr lang="fr-FR" sz="2000" b="1" dirty="0" err="1">
                <a:solidFill>
                  <a:schemeClr val="tx1"/>
                </a:solidFill>
                <a:effectLst/>
                <a:latin typeface="Times New Roman" panose="02020603050405020304" pitchFamily="18" charset="0"/>
                <a:ea typeface="Calibri" panose="020F0502020204030204" pitchFamily="34" charset="0"/>
              </a:rPr>
              <a:t>Allela</a:t>
            </a:r>
            <a:r>
              <a:rPr lang="fr-FR" sz="2000" b="1" dirty="0">
                <a:solidFill>
                  <a:schemeClr val="tx1"/>
                </a:solidFill>
                <a:latin typeface="Times New Roman" panose="02020603050405020304" pitchFamily="18" charset="0"/>
                <a:ea typeface="Calibri" panose="020F0502020204030204" pitchFamily="34" charset="0"/>
              </a:rPr>
              <a:t>, Université Omar Bongo, Gabon (Professeure associée au Laboratoire REMELICE)</a:t>
            </a:r>
          </a:p>
          <a:p>
            <a:r>
              <a:rPr lang="fr-FR" sz="2000" b="1" dirty="0">
                <a:solidFill>
                  <a:schemeClr val="tx1"/>
                </a:solidFill>
                <a:latin typeface="Times New Roman" panose="02020603050405020304" pitchFamily="18" charset="0"/>
                <a:ea typeface="Calibri" panose="020F0502020204030204" pitchFamily="34" charset="0"/>
              </a:rPr>
              <a:t>Rey </a:t>
            </a:r>
            <a:r>
              <a:rPr lang="fr-FR" sz="2000" b="1" dirty="0" err="1">
                <a:solidFill>
                  <a:schemeClr val="tx1"/>
                </a:solidFill>
                <a:latin typeface="Times New Roman" panose="02020603050405020304" pitchFamily="18" charset="0"/>
                <a:ea typeface="Calibri" panose="020F0502020204030204" pitchFamily="34" charset="0"/>
              </a:rPr>
              <a:t>Andújar</a:t>
            </a:r>
            <a:r>
              <a:rPr lang="fr-FR" sz="2000" b="1" dirty="0">
                <a:solidFill>
                  <a:schemeClr val="tx1"/>
                </a:solidFill>
                <a:latin typeface="Times New Roman" panose="02020603050405020304" pitchFamily="18" charset="0"/>
                <a:ea typeface="Calibri" panose="020F0502020204030204" pitchFamily="34" charset="0"/>
              </a:rPr>
              <a:t>, </a:t>
            </a:r>
            <a:r>
              <a:rPr lang="fr-FR" sz="2000" b="1" dirty="0" err="1">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Governors</a:t>
            </a:r>
            <a:r>
              <a:rPr lang="fr-FR" sz="2000" b="1"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State </a:t>
            </a:r>
            <a:r>
              <a:rPr lang="fr-FR" sz="2000" b="1" dirty="0" err="1">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University</a:t>
            </a:r>
            <a:r>
              <a:rPr lang="fr-FR" sz="2000" b="1"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Chicago (Professeur invité </a:t>
            </a:r>
            <a:r>
              <a:rPr lang="fr-FR" sz="2000" b="1" dirty="0">
                <a:solidFill>
                  <a:schemeClr val="tx1"/>
                </a:solidFill>
                <a:latin typeface="Times New Roman" panose="02020603050405020304" pitchFamily="18" charset="0"/>
                <a:ea typeface="Calibri" panose="020F0502020204030204" pitchFamily="34" charset="0"/>
              </a:rPr>
              <a:t>au Laboratoire REMELICE, 2020)</a:t>
            </a:r>
          </a:p>
          <a:p>
            <a:r>
              <a:rPr lang="fr-FR" sz="2000" b="1" dirty="0">
                <a:solidFill>
                  <a:schemeClr val="tx1"/>
                </a:solidFill>
                <a:latin typeface="Times New Roman" panose="02020603050405020304" pitchFamily="18" charset="0"/>
                <a:ea typeface="Calibri" panose="020F0502020204030204" pitchFamily="34" charset="0"/>
              </a:rPr>
              <a:t>Basilio Belliard, </a:t>
            </a:r>
            <a:r>
              <a:rPr lang="fr-FR" sz="2000" b="1" dirty="0" err="1">
                <a:solidFill>
                  <a:schemeClr val="tx1"/>
                </a:solidFill>
                <a:latin typeface="Times New Roman" panose="02020603050405020304" pitchFamily="18" charset="0"/>
                <a:ea typeface="Calibri" panose="020F0502020204030204" pitchFamily="34" charset="0"/>
              </a:rPr>
              <a:t>Universidad</a:t>
            </a:r>
            <a:r>
              <a:rPr lang="fr-FR" sz="2000" b="1" dirty="0">
                <a:solidFill>
                  <a:schemeClr val="tx1"/>
                </a:solidFill>
                <a:latin typeface="Times New Roman" panose="02020603050405020304" pitchFamily="18" charset="0"/>
                <a:ea typeface="Calibri" panose="020F0502020204030204" pitchFamily="34" charset="0"/>
              </a:rPr>
              <a:t> </a:t>
            </a:r>
            <a:r>
              <a:rPr lang="fr-FR" sz="2000" b="1" dirty="0" err="1">
                <a:solidFill>
                  <a:schemeClr val="tx1"/>
                </a:solidFill>
                <a:latin typeface="Times New Roman" panose="02020603050405020304" pitchFamily="18" charset="0"/>
                <a:ea typeface="Calibri" panose="020F0502020204030204" pitchFamily="34" charset="0"/>
              </a:rPr>
              <a:t>Autónoma</a:t>
            </a:r>
            <a:r>
              <a:rPr lang="fr-FR" sz="2000" b="1" dirty="0">
                <a:solidFill>
                  <a:schemeClr val="tx1"/>
                </a:solidFill>
                <a:latin typeface="Times New Roman" panose="02020603050405020304" pitchFamily="18" charset="0"/>
                <a:ea typeface="Calibri" panose="020F0502020204030204" pitchFamily="34" charset="0"/>
              </a:rPr>
              <a:t> de Santo Domingo, République Dominicaine (Professeur invité au Laboratoire REMELICE, 2015)</a:t>
            </a:r>
          </a:p>
          <a:p>
            <a:r>
              <a:rPr lang="fr-FR" sz="2000" b="1" dirty="0">
                <a:solidFill>
                  <a:schemeClr val="tx1"/>
                </a:solidFill>
                <a:effectLst/>
                <a:latin typeface="Times New Roman" panose="02020603050405020304" pitchFamily="18" charset="0"/>
                <a:ea typeface="Calibri" panose="020F0502020204030204" pitchFamily="34" charset="0"/>
              </a:rPr>
              <a:t>Maria Teresa Salgado, Université de Rio (Professeure invitée par le STUDIUM, 2021)</a:t>
            </a:r>
            <a:endParaRPr lang="fr-FR" sz="2000" b="1" dirty="0">
              <a:solidFill>
                <a:schemeClr val="tx1"/>
              </a:solidFill>
              <a:latin typeface="Times New Roman" panose="02020603050405020304" pitchFamily="18" charset="0"/>
              <a:ea typeface="Calibri" panose="020F0502020204030204" pitchFamily="34" charset="0"/>
            </a:endParaRPr>
          </a:p>
          <a:p>
            <a:endParaRPr lang="fr-FR" b="1" dirty="0">
              <a:solidFill>
                <a:srgbClr val="0070C0"/>
              </a:solidFill>
              <a:latin typeface="Times New Roman" panose="02020603050405020304" pitchFamily="18" charset="0"/>
              <a:ea typeface="Calibri" panose="020F0502020204030204" pitchFamily="34" charset="0"/>
            </a:endParaRPr>
          </a:p>
          <a:p>
            <a:endParaRPr lang="fr-FR" dirty="0"/>
          </a:p>
        </p:txBody>
      </p:sp>
    </p:spTree>
    <p:extLst>
      <p:ext uri="{BB962C8B-B14F-4D97-AF65-F5344CB8AC3E}">
        <p14:creationId xmlns:p14="http://schemas.microsoft.com/office/powerpoint/2010/main" val="354048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A1AFD1-6D4E-4E01-B535-46F7C07B85A1}"/>
              </a:ext>
            </a:extLst>
          </p:cNvPr>
          <p:cNvSpPr>
            <a:spLocks noGrp="1"/>
          </p:cNvSpPr>
          <p:nvPr>
            <p:ph type="title"/>
          </p:nvPr>
        </p:nvSpPr>
        <p:spPr/>
        <p:txBody>
          <a:bodyPr/>
          <a:lstStyle/>
          <a:p>
            <a:pPr algn="ctr"/>
            <a:r>
              <a:rPr lang="fr-FR" b="1" dirty="0"/>
              <a:t>LABORATOIRES ASSOCIÉS AU PROJET</a:t>
            </a:r>
          </a:p>
        </p:txBody>
      </p:sp>
      <p:sp>
        <p:nvSpPr>
          <p:cNvPr id="3" name="Espace réservé du contenu 2">
            <a:extLst>
              <a:ext uri="{FF2B5EF4-FFF2-40B4-BE49-F238E27FC236}">
                <a16:creationId xmlns:a16="http://schemas.microsoft.com/office/drawing/2014/main" id="{62072EBC-64F5-47A9-813D-8FD297F822E1}"/>
              </a:ext>
            </a:extLst>
          </p:cNvPr>
          <p:cNvSpPr>
            <a:spLocks noGrp="1"/>
          </p:cNvSpPr>
          <p:nvPr>
            <p:ph idx="1"/>
          </p:nvPr>
        </p:nvSpPr>
        <p:spPr/>
        <p:txBody>
          <a:bodyPr/>
          <a:lstStyle/>
          <a:p>
            <a:r>
              <a:rPr lang="fr-FR" dirty="0"/>
              <a:t>LABORATOIRE COORDINATEUR </a:t>
            </a:r>
          </a:p>
          <a:p>
            <a:pPr marL="0" indent="0" algn="ctr">
              <a:buNone/>
            </a:pPr>
            <a:r>
              <a:rPr lang="fr-FR" b="1" dirty="0"/>
              <a:t>REMELICE EA 4709 </a:t>
            </a:r>
          </a:p>
          <a:p>
            <a:pPr marL="0" indent="0" algn="ctr">
              <a:buNone/>
            </a:pPr>
            <a:r>
              <a:rPr lang="fr-FR" dirty="0"/>
              <a:t>(UNIVERSITÉ D’ORLÉANS)</a:t>
            </a:r>
          </a:p>
          <a:p>
            <a:r>
              <a:rPr lang="fr-FR" dirty="0"/>
              <a:t>LABORATOIRES PARTENAIRES DU PROJET</a:t>
            </a:r>
          </a:p>
          <a:p>
            <a:pPr marL="0" indent="0" algn="ctr">
              <a:buNone/>
            </a:pPr>
            <a:r>
              <a:rPr lang="fr-FR" b="1" dirty="0"/>
              <a:t>INTERACTIONS CULTURELLES ET DISCURSIVES EA 6297 </a:t>
            </a:r>
          </a:p>
          <a:p>
            <a:pPr marL="0" indent="0" algn="ctr">
              <a:buNone/>
            </a:pPr>
            <a:r>
              <a:rPr lang="fr-FR" dirty="0"/>
              <a:t>(UNIVERSITÉ DE TOURS)</a:t>
            </a:r>
          </a:p>
          <a:p>
            <a:pPr marL="0" indent="0" algn="ctr">
              <a:buNone/>
            </a:pPr>
            <a:r>
              <a:rPr lang="fr-FR" b="1" dirty="0"/>
              <a:t>ESCRITURAS PLURALES: INTERTEXTUALIDAD E INTERDISCIPLINARIEDAD E061-11 </a:t>
            </a:r>
            <a:r>
              <a:rPr lang="fr-FR" dirty="0"/>
              <a:t>(UNIVERSITÉ DE MURCIA, ESPAGNE)</a:t>
            </a:r>
          </a:p>
        </p:txBody>
      </p:sp>
    </p:spTree>
    <p:extLst>
      <p:ext uri="{BB962C8B-B14F-4D97-AF65-F5344CB8AC3E}">
        <p14:creationId xmlns:p14="http://schemas.microsoft.com/office/powerpoint/2010/main" val="95209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9D31E2-1BDD-4C11-B924-1B06854E9EC1}"/>
              </a:ext>
            </a:extLst>
          </p:cNvPr>
          <p:cNvSpPr>
            <a:spLocks noGrp="1"/>
          </p:cNvSpPr>
          <p:nvPr>
            <p:ph type="title"/>
          </p:nvPr>
        </p:nvSpPr>
        <p:spPr/>
        <p:txBody>
          <a:bodyPr/>
          <a:lstStyle/>
          <a:p>
            <a:pPr algn="ctr"/>
            <a:r>
              <a:rPr lang="fr-FR" b="1" dirty="0"/>
              <a:t>PORTEURS DU PROJET </a:t>
            </a:r>
          </a:p>
        </p:txBody>
      </p:sp>
      <p:sp>
        <p:nvSpPr>
          <p:cNvPr id="3" name="Espace réservé du contenu 2">
            <a:extLst>
              <a:ext uri="{FF2B5EF4-FFF2-40B4-BE49-F238E27FC236}">
                <a16:creationId xmlns:a16="http://schemas.microsoft.com/office/drawing/2014/main" id="{9B267BBE-0E6F-4567-B818-7D46CEC75FAB}"/>
              </a:ext>
            </a:extLst>
          </p:cNvPr>
          <p:cNvSpPr>
            <a:spLocks noGrp="1"/>
          </p:cNvSpPr>
          <p:nvPr>
            <p:ph idx="1"/>
          </p:nvPr>
        </p:nvSpPr>
        <p:spPr/>
        <p:txBody>
          <a:bodyPr/>
          <a:lstStyle/>
          <a:p>
            <a:r>
              <a:rPr lang="fr-FR" dirty="0"/>
              <a:t>REMELICE EA 4709 (UNIVERSITÉ D’ORLÉANS)</a:t>
            </a:r>
          </a:p>
          <a:p>
            <a:pPr marL="0" indent="0" algn="ctr">
              <a:buNone/>
            </a:pPr>
            <a:r>
              <a:rPr lang="fr-FR" b="1" dirty="0"/>
              <a:t>Catherine Pélage, Françoise </a:t>
            </a:r>
            <a:r>
              <a:rPr lang="fr-FR" b="1" dirty="0" err="1"/>
              <a:t>Morcillo</a:t>
            </a:r>
            <a:r>
              <a:rPr lang="fr-FR" b="1" dirty="0"/>
              <a:t>, </a:t>
            </a:r>
            <a:r>
              <a:rPr lang="fr-FR" b="1" dirty="0" err="1"/>
              <a:t>Mayumi</a:t>
            </a:r>
            <a:r>
              <a:rPr lang="fr-FR" b="1" dirty="0"/>
              <a:t> </a:t>
            </a:r>
            <a:r>
              <a:rPr lang="fr-FR" b="1" dirty="0" err="1"/>
              <a:t>Shimosakaï</a:t>
            </a:r>
            <a:endParaRPr lang="fr-FR" b="1" dirty="0"/>
          </a:p>
          <a:p>
            <a:pPr marL="0" indent="0" algn="ctr">
              <a:buNone/>
            </a:pPr>
            <a:endParaRPr lang="fr-FR" dirty="0"/>
          </a:p>
          <a:p>
            <a:r>
              <a:rPr lang="fr-FR" dirty="0"/>
              <a:t>INTERACTIONS CULTURELLES ET DISCURSIVES EA 6297 (UNIVERSITÉ DE TOURS)</a:t>
            </a:r>
          </a:p>
          <a:p>
            <a:pPr marL="0" indent="0" algn="ctr">
              <a:buNone/>
            </a:pPr>
            <a:r>
              <a:rPr lang="fr-FR" b="1" dirty="0"/>
              <a:t>Sophie Large</a:t>
            </a:r>
          </a:p>
          <a:p>
            <a:pPr marL="0" indent="0" algn="ctr">
              <a:buNone/>
            </a:pPr>
            <a:endParaRPr lang="fr-FR" dirty="0"/>
          </a:p>
          <a:p>
            <a:r>
              <a:rPr lang="fr-FR" dirty="0"/>
              <a:t>ESCRITURAS PLURALES: INTERTEXTUALIDAD E INTERDISCIPLINARIEDAD E061-11 (UNIVERSITÉ DE MURCIA, ESPAGNE)</a:t>
            </a:r>
          </a:p>
          <a:p>
            <a:pPr marL="0" indent="0" algn="ctr">
              <a:buNone/>
            </a:pPr>
            <a:r>
              <a:rPr lang="fr-FR" b="1" dirty="0"/>
              <a:t>Vicente Cervera</a:t>
            </a:r>
          </a:p>
          <a:p>
            <a:endParaRPr lang="fr-FR" dirty="0"/>
          </a:p>
          <a:p>
            <a:endParaRPr lang="fr-FR" dirty="0"/>
          </a:p>
        </p:txBody>
      </p:sp>
    </p:spTree>
    <p:extLst>
      <p:ext uri="{BB962C8B-B14F-4D97-AF65-F5344CB8AC3E}">
        <p14:creationId xmlns:p14="http://schemas.microsoft.com/office/powerpoint/2010/main" val="2921041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BD181D-6F97-4EBF-805C-D9E3F22CA634}"/>
              </a:ext>
            </a:extLst>
          </p:cNvPr>
          <p:cNvSpPr>
            <a:spLocks noGrp="1"/>
          </p:cNvSpPr>
          <p:nvPr>
            <p:ph type="title"/>
          </p:nvPr>
        </p:nvSpPr>
        <p:spPr/>
        <p:txBody>
          <a:bodyPr/>
          <a:lstStyle/>
          <a:p>
            <a:pPr algn="ctr"/>
            <a:r>
              <a:rPr lang="fr-FR" b="1" dirty="0"/>
              <a:t>DESCRIPTION DU PROJET</a:t>
            </a:r>
          </a:p>
        </p:txBody>
      </p:sp>
      <p:sp>
        <p:nvSpPr>
          <p:cNvPr id="3" name="Espace réservé du contenu 2">
            <a:extLst>
              <a:ext uri="{FF2B5EF4-FFF2-40B4-BE49-F238E27FC236}">
                <a16:creationId xmlns:a16="http://schemas.microsoft.com/office/drawing/2014/main" id="{0FB79670-FF39-4E60-910A-7D492177D56E}"/>
              </a:ext>
            </a:extLst>
          </p:cNvPr>
          <p:cNvSpPr>
            <a:spLocks noGrp="1"/>
          </p:cNvSpPr>
          <p:nvPr>
            <p:ph idx="1"/>
          </p:nvPr>
        </p:nvSpPr>
        <p:spPr/>
        <p:txBody>
          <a:bodyPr>
            <a:normAutofit fontScale="85000" lnSpcReduction="20000"/>
          </a:bodyPr>
          <a:lstStyle/>
          <a:p>
            <a:pPr marL="0" indent="0" algn="just">
              <a:lnSpc>
                <a:spcPct val="115000"/>
              </a:lnSpc>
              <a:spcAft>
                <a:spcPts val="1000"/>
              </a:spcAft>
              <a:buNone/>
            </a:pPr>
            <a:r>
              <a:rPr lang="fr-FR" sz="1700" b="1" dirty="0">
                <a:solidFill>
                  <a:schemeClr val="tx1"/>
                </a:solidFill>
                <a:effectLst/>
                <a:uFill>
                  <a:solidFill>
                    <a:srgbClr val="000000"/>
                  </a:solidFill>
                </a:uFill>
                <a:ea typeface="Calibri" panose="020F0502020204030204" pitchFamily="34" charset="0"/>
                <a:cs typeface="Times New Roman" panose="02020603050405020304" pitchFamily="18" charset="0"/>
              </a:rPr>
              <a:t>Ce projet a pour but de réaliser une recherche inédite sur l’insularité en réunissant, dans une perspective résolument internationale, interculturelle et interdisciplinaire, des chercheurs porteurs de médiations très peu abordées dans le milieu universitaire français, d’où une recherche originale sur l’insularité et des regards croisés impliquant les cinq continents. </a:t>
            </a:r>
          </a:p>
          <a:p>
            <a:pPr marL="0" indent="0" algn="just">
              <a:lnSpc>
                <a:spcPct val="115000"/>
              </a:lnSpc>
              <a:spcAft>
                <a:spcPts val="1000"/>
              </a:spcAft>
              <a:buNone/>
            </a:pPr>
            <a:r>
              <a:rPr lang="fr-FR" sz="1700" b="1" dirty="0">
                <a:solidFill>
                  <a:schemeClr val="tx1"/>
                </a:solidFill>
                <a:effectLst/>
                <a:uFill>
                  <a:solidFill>
                    <a:srgbClr val="000000"/>
                  </a:solidFill>
                </a:uFill>
                <a:ea typeface="Calibri" panose="020F0502020204030204" pitchFamily="34" charset="0"/>
                <a:cs typeface="Times New Roman" panose="02020603050405020304" pitchFamily="18" charset="0"/>
              </a:rPr>
              <a:t>Notre projet répond à plusieurs objectifs :</a:t>
            </a:r>
          </a:p>
          <a:p>
            <a:pPr algn="just">
              <a:lnSpc>
                <a:spcPct val="115000"/>
              </a:lnSpc>
            </a:pPr>
            <a:r>
              <a:rPr lang="fr-FR" sz="1700" b="1" dirty="0">
                <a:solidFill>
                  <a:schemeClr val="tx1"/>
                </a:solidFill>
                <a:effectLst/>
                <a:uFill>
                  <a:solidFill>
                    <a:srgbClr val="000000"/>
                  </a:solidFill>
                </a:uFill>
                <a:ea typeface="Times New Roman" panose="02020603050405020304" pitchFamily="18" charset="0"/>
                <a:cs typeface="Arial" panose="020B0604020202020204" pitchFamily="34" charset="0"/>
              </a:rPr>
              <a:t>un objectif théorique : dresser un état des lieux de la recherche en sciences humaines sur l’insularité. </a:t>
            </a:r>
          </a:p>
          <a:p>
            <a:pPr algn="just">
              <a:lnSpc>
                <a:spcPct val="115000"/>
              </a:lnSpc>
            </a:pPr>
            <a:r>
              <a:rPr lang="fr-FR" sz="1700" b="1" dirty="0">
                <a:solidFill>
                  <a:schemeClr val="tx1"/>
                </a:solidFill>
                <a:effectLst/>
                <a:uFill>
                  <a:solidFill>
                    <a:srgbClr val="000000"/>
                  </a:solidFill>
                </a:uFill>
                <a:ea typeface="Times New Roman" panose="02020603050405020304" pitchFamily="18" charset="0"/>
                <a:cs typeface="Arial" panose="020B0604020202020204" pitchFamily="34" charset="0"/>
              </a:rPr>
              <a:t>une analyse des poétiques : recherches sur les écritures des mondes insulaires conçues comme un patrimoine culturel en mutation en lien avec les problématiques du monde contemporain. </a:t>
            </a:r>
          </a:p>
          <a:p>
            <a:pPr algn="just">
              <a:lnSpc>
                <a:spcPct val="115000"/>
              </a:lnSpc>
              <a:spcAft>
                <a:spcPts val="1000"/>
              </a:spcAft>
            </a:pPr>
            <a:r>
              <a:rPr lang="fr-FR" sz="1700" b="1" dirty="0">
                <a:solidFill>
                  <a:schemeClr val="tx1"/>
                </a:solidFill>
                <a:effectLst/>
                <a:uFill>
                  <a:solidFill>
                    <a:srgbClr val="000000"/>
                  </a:solidFill>
                </a:uFill>
                <a:ea typeface="Times New Roman" panose="02020603050405020304" pitchFamily="18" charset="0"/>
                <a:cs typeface="Arial" panose="020B0604020202020204" pitchFamily="34" charset="0"/>
              </a:rPr>
              <a:t>un travail de diffusion de textes et de traduction, « Les voix de l’insularité », visant à diffuser les œuvres d’auteurs insulaires méconnus et à renouveler les cartographies littéraires existantes.</a:t>
            </a:r>
          </a:p>
          <a:p>
            <a:pPr algn="just"/>
            <a:r>
              <a:rPr lang="fr-FR" sz="1700" b="1" dirty="0">
                <a:solidFill>
                  <a:schemeClr val="tx1"/>
                </a:solidFill>
                <a:effectLst/>
                <a:uFill>
                  <a:solidFill>
                    <a:srgbClr val="000000"/>
                  </a:solidFill>
                </a:uFill>
                <a:ea typeface="Times New Roman" panose="02020603050405020304" pitchFamily="18" charset="0"/>
                <a:cs typeface="Times New Roman" panose="02020603050405020304" pitchFamily="18" charset="0"/>
              </a:rPr>
              <a:t>des actions culturelles en lien avec la Région par un cycle de rencontres grand public, « Regards sur l’insularité », réunissant chercheurs et créateurs. </a:t>
            </a:r>
            <a:endParaRPr lang="fr-FR" sz="1700" b="1" dirty="0">
              <a:solidFill>
                <a:schemeClr val="tx1"/>
              </a:solidFill>
              <a:effectLst/>
              <a:uFill>
                <a:solidFill>
                  <a:srgbClr val="000000"/>
                </a:solidFill>
              </a:uFill>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445444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3EDB1E-727C-4D9A-96E1-3BBC0FCC4445}"/>
              </a:ext>
            </a:extLst>
          </p:cNvPr>
          <p:cNvSpPr>
            <a:spLocks noGrp="1"/>
          </p:cNvSpPr>
          <p:nvPr>
            <p:ph type="title"/>
          </p:nvPr>
        </p:nvSpPr>
        <p:spPr/>
        <p:txBody>
          <a:bodyPr>
            <a:noAutofit/>
          </a:bodyPr>
          <a:lstStyle/>
          <a:p>
            <a:pPr algn="ctr"/>
            <a:r>
              <a:rPr lang="fr-FR" sz="2800" b="1" dirty="0"/>
              <a:t>OUVRAGES COLLECTIFS</a:t>
            </a:r>
            <a:br>
              <a:rPr lang="fr-FR" sz="2800" b="1" dirty="0"/>
            </a:br>
            <a:r>
              <a:rPr lang="fr-FR" sz="2800" b="1" dirty="0"/>
              <a:t> </a:t>
            </a:r>
            <a:br>
              <a:rPr lang="fr-FR" sz="2800" b="1" i="1" dirty="0"/>
            </a:br>
            <a:r>
              <a:rPr lang="fr-FR" sz="2400" b="1" dirty="0">
                <a:solidFill>
                  <a:schemeClr val="tx1"/>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Axes de recherche</a:t>
            </a:r>
            <a:br>
              <a:rPr lang="fr-FR" sz="2800" dirty="0">
                <a:solidFill>
                  <a:schemeClr val="tx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rPr>
            </a:br>
            <a:br>
              <a:rPr lang="fr-FR" sz="2800" b="1" i="1" dirty="0"/>
            </a:br>
            <a:endParaRPr lang="fr-FR" sz="2800" b="1" i="1" dirty="0"/>
          </a:p>
        </p:txBody>
      </p:sp>
      <p:sp>
        <p:nvSpPr>
          <p:cNvPr id="3" name="Espace réservé du contenu 2">
            <a:extLst>
              <a:ext uri="{FF2B5EF4-FFF2-40B4-BE49-F238E27FC236}">
                <a16:creationId xmlns:a16="http://schemas.microsoft.com/office/drawing/2014/main" id="{F3BFEFA7-66A7-4A0B-AB40-4CAEFC0EC76D}"/>
              </a:ext>
            </a:extLst>
          </p:cNvPr>
          <p:cNvSpPr>
            <a:spLocks noGrp="1"/>
          </p:cNvSpPr>
          <p:nvPr>
            <p:ph idx="1"/>
          </p:nvPr>
        </p:nvSpPr>
        <p:spPr>
          <a:xfrm>
            <a:off x="2592925" y="2466974"/>
            <a:ext cx="8915400" cy="3857625"/>
          </a:xfrm>
        </p:spPr>
        <p:txBody>
          <a:bodyPr>
            <a:normAutofit/>
          </a:bodyPr>
          <a:lstStyle/>
          <a:p>
            <a:pPr marL="342900" lvl="0" indent="-342900" algn="just">
              <a:lnSpc>
                <a:spcPct val="115000"/>
              </a:lnSpc>
              <a:spcBef>
                <a:spcPts val="500"/>
              </a:spcBef>
              <a:spcAft>
                <a:spcPts val="1000"/>
              </a:spcAft>
              <a:buFont typeface="Times New Roman" panose="02020603050405020304" pitchFamily="18" charset="0"/>
              <a:buChar char="-"/>
            </a:pPr>
            <a:r>
              <a:rPr lang="fr-FR" sz="1800"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Penser et repenser l’insularité en prenant en compte le caractère multidimensionnel du concept et son inclusion dans un monde en mouvement. Insularité et diaspora/ Extraterritorialité/ Post-insularité/ Dynamiques culturelles et interculturelles. </a:t>
            </a:r>
            <a:endParaRPr lang="fr-FR" sz="1800" dirty="0">
              <a:solidFill>
                <a:schemeClr val="tx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500"/>
              </a:spcBef>
              <a:spcAft>
                <a:spcPts val="500"/>
              </a:spcAft>
              <a:buFont typeface="Times New Roman" panose="02020603050405020304" pitchFamily="18" charset="0"/>
              <a:buChar char="-"/>
            </a:pPr>
            <a:r>
              <a:rPr lang="fr-FR" sz="1800"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Créer depuis les îles. Les protagonistes de l’insularité littéraire et artistique : les îles comme lieux de vie, de passage de créateurs, d’exil, de refuge. Création et transmission du patrimoine littéraire insulaire. </a:t>
            </a:r>
            <a:endParaRPr lang="fr-FR" sz="1800" dirty="0">
              <a:solidFill>
                <a:schemeClr val="tx1"/>
              </a:solidFill>
              <a:effectLst/>
              <a:uFill>
                <a:solidFill>
                  <a:srgbClr val="000000"/>
                </a:solidFill>
              </a:uFill>
              <a:latin typeface="Times New Roman" panose="02020603050405020304" pitchFamily="18" charset="0"/>
              <a:ea typeface="Calibri" panose="020F0502020204030204" pitchFamily="34" charset="0"/>
              <a:cs typeface="Arial Unicode MS"/>
            </a:endParaRPr>
          </a:p>
          <a:p>
            <a:pPr marL="342900" lvl="0" indent="-342900" algn="just">
              <a:lnSpc>
                <a:spcPct val="115000"/>
              </a:lnSpc>
              <a:spcBef>
                <a:spcPts val="500"/>
              </a:spcBef>
              <a:spcAft>
                <a:spcPts val="1000"/>
              </a:spcAft>
              <a:buFont typeface="Times New Roman" panose="02020603050405020304" pitchFamily="18" charset="0"/>
              <a:buChar char="-"/>
            </a:pPr>
            <a:r>
              <a:rPr lang="fr-FR" sz="1800"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Représenter l’insularité.</a:t>
            </a:r>
            <a:r>
              <a:rPr lang="fr-FR" sz="1800" b="1"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Insularité réelle, imaginaire et métaphorique.  Insularité, lieux de clôture, d’enfermement, de passage</a:t>
            </a:r>
            <a:endParaRPr lang="fr-FR" sz="1800" dirty="0">
              <a:solidFill>
                <a:schemeClr val="tx1"/>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07880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9D5616-A27C-43A0-A6B1-C6AC3FBECF57}"/>
              </a:ext>
            </a:extLst>
          </p:cNvPr>
          <p:cNvSpPr>
            <a:spLocks noGrp="1"/>
          </p:cNvSpPr>
          <p:nvPr>
            <p:ph type="title"/>
          </p:nvPr>
        </p:nvSpPr>
        <p:spPr/>
        <p:txBody>
          <a:bodyPr>
            <a:normAutofit fontScale="90000"/>
          </a:bodyPr>
          <a:lstStyle/>
          <a:p>
            <a:pPr algn="ctr"/>
            <a:r>
              <a:rPr lang="fr-FR" b="1" dirty="0"/>
              <a:t>PUBLICATION DE DEUX OUVRAGES COLLECTIFS</a:t>
            </a:r>
            <a:br>
              <a:rPr lang="fr-FR" b="1" dirty="0"/>
            </a:br>
            <a:br>
              <a:rPr lang="fr-FR" b="1" dirty="0"/>
            </a:br>
            <a:endParaRPr lang="fr-FR" b="1" dirty="0"/>
          </a:p>
        </p:txBody>
      </p:sp>
      <p:sp>
        <p:nvSpPr>
          <p:cNvPr id="3" name="Espace réservé du contenu 2">
            <a:extLst>
              <a:ext uri="{FF2B5EF4-FFF2-40B4-BE49-F238E27FC236}">
                <a16:creationId xmlns:a16="http://schemas.microsoft.com/office/drawing/2014/main" id="{9974B5BB-785A-4019-A93F-6E3179EA2540}"/>
              </a:ext>
            </a:extLst>
          </p:cNvPr>
          <p:cNvSpPr>
            <a:spLocks noGrp="1"/>
          </p:cNvSpPr>
          <p:nvPr>
            <p:ph idx="1"/>
          </p:nvPr>
        </p:nvSpPr>
        <p:spPr>
          <a:xfrm>
            <a:off x="2398712" y="2818218"/>
            <a:ext cx="8915400" cy="3777622"/>
          </a:xfrm>
        </p:spPr>
        <p:txBody>
          <a:bodyPr>
            <a:normAutofit/>
          </a:bodyPr>
          <a:lstStyle/>
          <a:p>
            <a:pPr algn="just"/>
            <a:r>
              <a:rPr lang="fr-FR" sz="2000" dirty="0"/>
              <a:t>Catherine Pélage, Françoise </a:t>
            </a:r>
            <a:r>
              <a:rPr lang="fr-FR" sz="2000" dirty="0" err="1"/>
              <a:t>Morcillo</a:t>
            </a:r>
            <a:r>
              <a:rPr lang="fr-FR" sz="2000" dirty="0"/>
              <a:t>, </a:t>
            </a:r>
            <a:r>
              <a:rPr lang="fr-FR" sz="2000" dirty="0" err="1"/>
              <a:t>Mayumi</a:t>
            </a:r>
            <a:r>
              <a:rPr lang="fr-FR" sz="2000" dirty="0"/>
              <a:t> </a:t>
            </a:r>
            <a:r>
              <a:rPr lang="fr-FR" sz="2000" dirty="0" err="1"/>
              <a:t>Shimosakaï</a:t>
            </a:r>
            <a:r>
              <a:rPr lang="fr-FR" sz="2000" dirty="0"/>
              <a:t> (</a:t>
            </a:r>
            <a:r>
              <a:rPr lang="fr-FR" sz="2000" dirty="0" err="1"/>
              <a:t>éds</a:t>
            </a:r>
            <a:r>
              <a:rPr lang="fr-FR" sz="2000" dirty="0"/>
              <a:t>), </a:t>
            </a:r>
            <a:r>
              <a:rPr lang="fr-FR" sz="2000" i="1" dirty="0"/>
              <a:t>Écrire et vivre les insularités. Inspirations littéraires</a:t>
            </a:r>
            <a:r>
              <a:rPr lang="fr-FR" sz="2000" dirty="0"/>
              <a:t>, Paradigme, Orléans, 2022, 444p.</a:t>
            </a:r>
          </a:p>
          <a:p>
            <a:pPr algn="just"/>
            <a:r>
              <a:rPr lang="fr-FR" sz="2000" dirty="0"/>
              <a:t>Catherine Pélage, Françoise </a:t>
            </a:r>
            <a:r>
              <a:rPr lang="fr-FR" sz="2000" dirty="0" err="1"/>
              <a:t>Morcillo</a:t>
            </a:r>
            <a:r>
              <a:rPr lang="fr-FR" sz="2000" dirty="0"/>
              <a:t>, </a:t>
            </a:r>
            <a:r>
              <a:rPr lang="fr-FR" sz="2000" dirty="0" err="1"/>
              <a:t>Mayumi</a:t>
            </a:r>
            <a:r>
              <a:rPr lang="fr-FR" sz="2000" dirty="0"/>
              <a:t> </a:t>
            </a:r>
            <a:r>
              <a:rPr lang="fr-FR" sz="2000" dirty="0" err="1"/>
              <a:t>Shimosakaï</a:t>
            </a:r>
            <a:r>
              <a:rPr lang="fr-FR" sz="2000" dirty="0"/>
              <a:t> (</a:t>
            </a:r>
            <a:r>
              <a:rPr lang="fr-FR" sz="2000" dirty="0" err="1"/>
              <a:t>éds</a:t>
            </a:r>
            <a:r>
              <a:rPr lang="fr-FR" sz="2000" dirty="0"/>
              <a:t>), </a:t>
            </a:r>
            <a:r>
              <a:rPr lang="fr-FR" sz="2000" i="1" dirty="0"/>
              <a:t>Pensées insulaires. Aspirations socio-culturelles</a:t>
            </a:r>
            <a:r>
              <a:rPr lang="fr-FR" sz="2000" dirty="0"/>
              <a:t>, Paradigme, Orléans (à paraître en 2022).</a:t>
            </a:r>
          </a:p>
        </p:txBody>
      </p:sp>
    </p:spTree>
    <p:extLst>
      <p:ext uri="{BB962C8B-B14F-4D97-AF65-F5344CB8AC3E}">
        <p14:creationId xmlns:p14="http://schemas.microsoft.com/office/powerpoint/2010/main" val="1099421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11B6A5-E422-42C5-A70E-A6CCBB35B196}"/>
              </a:ext>
            </a:extLst>
          </p:cNvPr>
          <p:cNvSpPr>
            <a:spLocks noGrp="1"/>
          </p:cNvSpPr>
          <p:nvPr>
            <p:ph type="title"/>
          </p:nvPr>
        </p:nvSpPr>
        <p:spPr/>
        <p:txBody>
          <a:bodyPr/>
          <a:lstStyle/>
          <a:p>
            <a:pPr algn="ctr"/>
            <a:r>
              <a:rPr lang="fr-FR" b="1" dirty="0"/>
              <a:t>UNIVERSITÉS DE RATTACHEMENT DES CONTRIBUTEURS </a:t>
            </a:r>
          </a:p>
        </p:txBody>
      </p:sp>
      <p:sp>
        <p:nvSpPr>
          <p:cNvPr id="3" name="Espace réservé du contenu 2">
            <a:extLst>
              <a:ext uri="{FF2B5EF4-FFF2-40B4-BE49-F238E27FC236}">
                <a16:creationId xmlns:a16="http://schemas.microsoft.com/office/drawing/2014/main" id="{E717FE41-EC22-4323-ACFB-A64A13EE719C}"/>
              </a:ext>
            </a:extLst>
          </p:cNvPr>
          <p:cNvSpPr>
            <a:spLocks noGrp="1"/>
          </p:cNvSpPr>
          <p:nvPr>
            <p:ph idx="1"/>
          </p:nvPr>
        </p:nvSpPr>
        <p:spPr/>
        <p:txBody>
          <a:bodyPr/>
          <a:lstStyle/>
          <a:p>
            <a:pPr algn="ctr"/>
            <a:endParaRPr lang="fr-FR" sz="2400" b="1" dirty="0">
              <a:solidFill>
                <a:schemeClr val="tx1"/>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fr-FR" sz="2400" b="1" dirty="0">
              <a:solidFill>
                <a:schemeClr val="tx1"/>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pPr algn="ctr"/>
            <a:r>
              <a:rPr lang="fr-FR" sz="2400" b="1" dirty="0">
                <a:solidFill>
                  <a:schemeClr val="tx1"/>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22 </a:t>
            </a:r>
            <a:r>
              <a:rPr lang="fr-FR" sz="2400" b="1" dirty="0">
                <a:solidFill>
                  <a:schemeClr val="tx1"/>
                </a:solidFill>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Universités européennes </a:t>
            </a:r>
          </a:p>
          <a:p>
            <a:pPr algn="ctr"/>
            <a:r>
              <a:rPr lang="fr-FR" sz="24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4 Universités américaines</a:t>
            </a:r>
          </a:p>
          <a:p>
            <a:pPr algn="ctr"/>
            <a:r>
              <a:rPr lang="fr-FR" sz="24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2 Universités africaines</a:t>
            </a:r>
          </a:p>
          <a:p>
            <a:pPr algn="ctr"/>
            <a:r>
              <a:rPr lang="fr-FR" sz="24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1 Université asiatique</a:t>
            </a:r>
            <a:endParaRPr lang="fr-FR" sz="2400"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algn="ctr"/>
            <a:endParaRPr lang="fr-FR" sz="24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302613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07AE87-536E-4418-BB39-AF636EA316E9}"/>
              </a:ext>
            </a:extLst>
          </p:cNvPr>
          <p:cNvSpPr>
            <a:spLocks noGrp="1"/>
          </p:cNvSpPr>
          <p:nvPr>
            <p:ph type="title"/>
          </p:nvPr>
        </p:nvSpPr>
        <p:spPr/>
        <p:txBody>
          <a:bodyPr/>
          <a:lstStyle/>
          <a:p>
            <a:pPr algn="ctr"/>
            <a:r>
              <a:rPr lang="fr-FR" b="1" dirty="0"/>
              <a:t>UNIVERSITÉS FRANÇAISES </a:t>
            </a:r>
          </a:p>
        </p:txBody>
      </p:sp>
      <p:sp>
        <p:nvSpPr>
          <p:cNvPr id="3" name="Espace réservé du contenu 2">
            <a:extLst>
              <a:ext uri="{FF2B5EF4-FFF2-40B4-BE49-F238E27FC236}">
                <a16:creationId xmlns:a16="http://schemas.microsoft.com/office/drawing/2014/main" id="{47471B9B-D8FD-4F69-8EDA-F164E4A36350}"/>
              </a:ext>
            </a:extLst>
          </p:cNvPr>
          <p:cNvSpPr>
            <a:spLocks noGrp="1"/>
          </p:cNvSpPr>
          <p:nvPr>
            <p:ph idx="1"/>
          </p:nvPr>
        </p:nvSpPr>
        <p:spPr/>
        <p:txBody>
          <a:bodyPr>
            <a:normAutofit fontScale="70000" lnSpcReduction="20000"/>
          </a:bodyPr>
          <a:lstStyle/>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des Antilles (Clara </a:t>
            </a:r>
            <a:r>
              <a:rPr lang="fr-FR" sz="29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Dauler</a:t>
            </a: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Élodie Pellan)</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d’Avignon (Bernard </a:t>
            </a:r>
            <a:r>
              <a:rPr lang="fr-FR" sz="29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Urbani</a:t>
            </a: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Bordeaux Montaigne (Julie Gay)</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Brest (Lionel </a:t>
            </a:r>
            <a:r>
              <a:rPr lang="fr-FR" sz="29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Souquet</a:t>
            </a: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Corse (Sébastien </a:t>
            </a:r>
            <a:r>
              <a:rPr lang="fr-FR" sz="29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Quenot</a:t>
            </a: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IEP Paris (Nebojsa </a:t>
            </a:r>
            <a:r>
              <a:rPr lang="fr-FR" sz="29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Vukadinovic</a:t>
            </a: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INALCO (Yannick </a:t>
            </a:r>
            <a:r>
              <a:rPr lang="fr-FR" sz="29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Maufroid</a:t>
            </a:r>
            <a:r>
              <a:rPr lang="fr-FR" sz="29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Yoshida Aki)</a:t>
            </a:r>
            <a:endParaRPr lang="fr-FR" sz="29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063945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01A7C5-6D0B-4EDE-B5D9-E76EE09BFF96}"/>
              </a:ext>
            </a:extLst>
          </p:cNvPr>
          <p:cNvSpPr>
            <a:spLocks noGrp="1"/>
          </p:cNvSpPr>
          <p:nvPr>
            <p:ph type="title"/>
          </p:nvPr>
        </p:nvSpPr>
        <p:spPr/>
        <p:txBody>
          <a:bodyPr/>
          <a:lstStyle/>
          <a:p>
            <a:pPr algn="ctr"/>
            <a:r>
              <a:rPr lang="fr-FR" b="1" dirty="0"/>
              <a:t>UNIVERSITÉS FRANÇAISES</a:t>
            </a:r>
          </a:p>
        </p:txBody>
      </p:sp>
      <p:sp>
        <p:nvSpPr>
          <p:cNvPr id="5" name="ZoneTexte 4">
            <a:extLst>
              <a:ext uri="{FF2B5EF4-FFF2-40B4-BE49-F238E27FC236}">
                <a16:creationId xmlns:a16="http://schemas.microsoft.com/office/drawing/2014/main" id="{BEFE4FCA-E194-41F4-89D7-7D75AA9F52D2}"/>
              </a:ext>
            </a:extLst>
          </p:cNvPr>
          <p:cNvSpPr txBox="1"/>
          <p:nvPr/>
        </p:nvSpPr>
        <p:spPr>
          <a:xfrm>
            <a:off x="2589212" y="1819275"/>
            <a:ext cx="8456612" cy="3787383"/>
          </a:xfrm>
          <a:prstGeom prst="rect">
            <a:avLst/>
          </a:prstGeom>
          <a:noFill/>
        </p:spPr>
        <p:txBody>
          <a:bodyPr wrap="square">
            <a:spAutoFit/>
          </a:bodyPr>
          <a:lstStyle/>
          <a:p>
            <a:pPr lvl="0" algn="just">
              <a:lnSpc>
                <a:spcPct val="150000"/>
              </a:lnSpc>
            </a:pPr>
            <a:endParaRPr lang="fr-FR"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endParaRPr lang="fr-FR" sz="1800"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Sorbonne Université (Pauline Amy de la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Breteque</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Clotilde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Jacquelard</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16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Sorbonne Nouvelle (Daniel-Henri Pageaux)</a:t>
            </a:r>
            <a:endParaRPr lang="fr-FR" sz="16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Gustave Eiffel (Claire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Laguian</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16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de Limoges (Cécile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Berthin</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Elisabeth)</a:t>
            </a:r>
            <a:endParaRPr lang="fr-FR" sz="16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Times New Roman" panose="02020603050405020304" pitchFamily="18" charset="0"/>
              <a:buChar char="-"/>
            </a:pP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Université d’Orléans (Geneviève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Guétemme</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Catherine Guillaume</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Jérémie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Kroubo</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Dagnini</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Alice Michel</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Françoise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Morcillo</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Emilia N’Diaye, Catherine Pélage</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b="1" dirty="0" err="1">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Mayumi</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b="1" dirty="0" err="1">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Shimosakaï</a:t>
            </a:r>
            <a:r>
              <a:rPr lang="fr-FR" b="1"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Kerry-Jane </a:t>
            </a:r>
            <a:r>
              <a:rPr lang="fr-FR" sz="1800" b="1" dirty="0" err="1">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Wallart</a:t>
            </a:r>
            <a:r>
              <a:rPr lang="fr-FR" sz="1800" b="1" dirty="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t>
            </a:r>
            <a:endParaRPr lang="fr-FR" sz="1600" b="1" dirty="0">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125419"/>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578</TotalTime>
  <Words>832</Words>
  <Application>Microsoft Office PowerPoint</Application>
  <PresentationFormat>Grand écran</PresentationFormat>
  <Paragraphs>80</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Century Gothic</vt:lpstr>
      <vt:lpstr>Times New Roman</vt:lpstr>
      <vt:lpstr>Wingdings 3</vt:lpstr>
      <vt:lpstr>Brin</vt:lpstr>
      <vt:lpstr>INSULARITÉS ET DIALOGUES INTERCULTURELS</vt:lpstr>
      <vt:lpstr>LABORATOIRES ASSOCIÉS AU PROJET</vt:lpstr>
      <vt:lpstr>PORTEURS DU PROJET </vt:lpstr>
      <vt:lpstr>DESCRIPTION DU PROJET</vt:lpstr>
      <vt:lpstr>OUVRAGES COLLECTIFS   Axes de recherche  </vt:lpstr>
      <vt:lpstr>PUBLICATION DE DEUX OUVRAGES COLLECTIFS  </vt:lpstr>
      <vt:lpstr>UNIVERSITÉS DE RATTACHEMENT DES CONTRIBUTEURS </vt:lpstr>
      <vt:lpstr>UNIVERSITÉS FRANÇAISES </vt:lpstr>
      <vt:lpstr>UNIVERSITÉS FRANÇAISES</vt:lpstr>
      <vt:lpstr>UNIVERSITÉS FRANÇAISES</vt:lpstr>
      <vt:lpstr>AUTRES UNIVERSITÉS EUROPÉENNES</vt:lpstr>
      <vt:lpstr>UNIVERSITÉS AFRICAINES, AMÉRICAINES ET ASIATIQUES</vt:lpstr>
      <vt:lpstr>NOUVELLES PARTICIPATIONS PRÉVUES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INSULARITÉS ET DIALOGUES INTERCULTURELS</dc:title>
  <dc:creator>Catherine Pélage</dc:creator>
  <cp:lastModifiedBy>Catherine Pélage</cp:lastModifiedBy>
  <cp:revision>61</cp:revision>
  <dcterms:created xsi:type="dcterms:W3CDTF">2021-06-24T02:33:05Z</dcterms:created>
  <dcterms:modified xsi:type="dcterms:W3CDTF">2022-04-27T07:15:58Z</dcterms:modified>
</cp:coreProperties>
</file>