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76" r:id="rId6"/>
    <p:sldId id="277" r:id="rId7"/>
    <p:sldId id="278" r:id="rId8"/>
    <p:sldId id="279" r:id="rId9"/>
    <p:sldId id="268" r:id="rId10"/>
    <p:sldId id="275" r:id="rId11"/>
    <p:sldId id="260" r:id="rId12"/>
    <p:sldId id="261" r:id="rId13"/>
    <p:sldId id="264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9918D-1B1B-41F8-9545-17C0EE2E046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EF467A-5346-472D-9A1F-691843281674}">
      <dgm:prSet/>
      <dgm:spPr/>
      <dgm:t>
        <a:bodyPr/>
        <a:lstStyle/>
        <a:p>
          <a:r>
            <a:rPr lang="fr-FR"/>
            <a:t>PRÉ-PROFESSIONNALISANT </a:t>
          </a:r>
          <a:endParaRPr lang="en-US"/>
        </a:p>
      </dgm:t>
    </dgm:pt>
    <dgm:pt modelId="{A215DD1D-9A83-4DEA-AE28-CADEC95B7670}" type="parTrans" cxnId="{4BD90D5D-350A-4FDC-AC0E-DDD3ED6998C5}">
      <dgm:prSet/>
      <dgm:spPr/>
      <dgm:t>
        <a:bodyPr/>
        <a:lstStyle/>
        <a:p>
          <a:endParaRPr lang="en-US"/>
        </a:p>
      </dgm:t>
    </dgm:pt>
    <dgm:pt modelId="{2AFBFD24-D26C-4B87-9E69-FF31AA3EBD69}" type="sibTrans" cxnId="{4BD90D5D-350A-4FDC-AC0E-DDD3ED6998C5}">
      <dgm:prSet/>
      <dgm:spPr/>
      <dgm:t>
        <a:bodyPr/>
        <a:lstStyle/>
        <a:p>
          <a:endParaRPr lang="en-US"/>
        </a:p>
      </dgm:t>
    </dgm:pt>
    <dgm:pt modelId="{BF38B6B6-B6F4-4B92-9CBA-964AA6D1A7C2}">
      <dgm:prSet/>
      <dgm:spPr/>
      <dgm:t>
        <a:bodyPr/>
        <a:lstStyle/>
        <a:p>
          <a:r>
            <a:rPr lang="fr-FR"/>
            <a:t>VALIDÉ PAR </a:t>
          </a:r>
          <a:r>
            <a:rPr lang="fr-FR" b="1"/>
            <a:t>UN STAGE LONG </a:t>
          </a:r>
          <a:r>
            <a:rPr lang="fr-FR"/>
            <a:t>(6 semaines minimum/4 mois dans l’idéal) EN MILIEU DE CONSERVATION</a:t>
          </a:r>
          <a:endParaRPr lang="en-US"/>
        </a:p>
      </dgm:t>
    </dgm:pt>
    <dgm:pt modelId="{BBCEC290-3DB3-429D-8875-4AFF997E6623}" type="parTrans" cxnId="{18313131-43C7-4BFF-B8BE-F4212C6A5A25}">
      <dgm:prSet/>
      <dgm:spPr/>
      <dgm:t>
        <a:bodyPr/>
        <a:lstStyle/>
        <a:p>
          <a:endParaRPr lang="en-US"/>
        </a:p>
      </dgm:t>
    </dgm:pt>
    <dgm:pt modelId="{56071E06-4067-45D8-BE91-CA2F87DD2976}" type="sibTrans" cxnId="{18313131-43C7-4BFF-B8BE-F4212C6A5A25}">
      <dgm:prSet/>
      <dgm:spPr/>
      <dgm:t>
        <a:bodyPr/>
        <a:lstStyle/>
        <a:p>
          <a:endParaRPr lang="en-US"/>
        </a:p>
      </dgm:t>
    </dgm:pt>
    <dgm:pt modelId="{19C5DF30-E6BE-4EE6-BAAA-543A9A62B9B3}">
      <dgm:prSet/>
      <dgm:spPr/>
      <dgm:t>
        <a:bodyPr/>
        <a:lstStyle/>
        <a:p>
          <a:r>
            <a:rPr lang="fr-FR"/>
            <a:t>MUSÉES-BIBLIOTHEQUES –ARCHIVES-INSTITUTIONS PATRIMONIALES </a:t>
          </a:r>
          <a:endParaRPr lang="en-US"/>
        </a:p>
      </dgm:t>
    </dgm:pt>
    <dgm:pt modelId="{CCA7196C-76BA-4277-B0A8-FA0503A52E48}" type="parTrans" cxnId="{A03E1630-756C-4D79-B646-A14E419603DC}">
      <dgm:prSet/>
      <dgm:spPr/>
      <dgm:t>
        <a:bodyPr/>
        <a:lstStyle/>
        <a:p>
          <a:endParaRPr lang="en-US"/>
        </a:p>
      </dgm:t>
    </dgm:pt>
    <dgm:pt modelId="{0500DF20-7A64-4C8E-B2A6-F7382FFCAF3E}" type="sibTrans" cxnId="{A03E1630-756C-4D79-B646-A14E419603DC}">
      <dgm:prSet/>
      <dgm:spPr/>
      <dgm:t>
        <a:bodyPr/>
        <a:lstStyle/>
        <a:p>
          <a:endParaRPr lang="en-US"/>
        </a:p>
      </dgm:t>
    </dgm:pt>
    <dgm:pt modelId="{69C03DC0-5B62-4C2E-870C-948ABEC86D99}">
      <dgm:prSet/>
      <dgm:spPr/>
      <dgm:t>
        <a:bodyPr/>
        <a:lstStyle/>
        <a:p>
          <a:r>
            <a:rPr lang="fr-FR" dirty="0"/>
            <a:t>PERMET D’ENVISAGER DE PRÉPARER UN CONCOURS DANS LES MÉTIERS DE LA DOCUMENTATION ET DES BIBLIOTHÈQUES </a:t>
          </a:r>
          <a:endParaRPr lang="en-US" dirty="0"/>
        </a:p>
      </dgm:t>
    </dgm:pt>
    <dgm:pt modelId="{ADE0103B-1A94-48EC-B0E7-C90CC1827CA6}" type="parTrans" cxnId="{D5FCEEF5-E1DF-4A6F-87D3-499130A40041}">
      <dgm:prSet/>
      <dgm:spPr/>
      <dgm:t>
        <a:bodyPr/>
        <a:lstStyle/>
        <a:p>
          <a:endParaRPr lang="en-US"/>
        </a:p>
      </dgm:t>
    </dgm:pt>
    <dgm:pt modelId="{92603768-9ED1-456E-BE04-23FB49246F5F}" type="sibTrans" cxnId="{D5FCEEF5-E1DF-4A6F-87D3-499130A40041}">
      <dgm:prSet/>
      <dgm:spPr/>
      <dgm:t>
        <a:bodyPr/>
        <a:lstStyle/>
        <a:p>
          <a:endParaRPr lang="en-US"/>
        </a:p>
      </dgm:t>
    </dgm:pt>
    <dgm:pt modelId="{F10568FE-4296-4519-AA19-769DF2A3107D}" type="pres">
      <dgm:prSet presAssocID="{B9E9918D-1B1B-41F8-9545-17C0EE2E046D}" presName="vert0" presStyleCnt="0">
        <dgm:presLayoutVars>
          <dgm:dir/>
          <dgm:animOne val="branch"/>
          <dgm:animLvl val="lvl"/>
        </dgm:presLayoutVars>
      </dgm:prSet>
      <dgm:spPr/>
    </dgm:pt>
    <dgm:pt modelId="{D505DBF8-CA2D-4B5E-9455-36FBFBBB28E0}" type="pres">
      <dgm:prSet presAssocID="{37EF467A-5346-472D-9A1F-691843281674}" presName="thickLine" presStyleLbl="alignNode1" presStyleIdx="0" presStyleCnt="4"/>
      <dgm:spPr/>
    </dgm:pt>
    <dgm:pt modelId="{EB42D0B9-0A3B-4A43-A675-9902DD3FBCE3}" type="pres">
      <dgm:prSet presAssocID="{37EF467A-5346-472D-9A1F-691843281674}" presName="horz1" presStyleCnt="0"/>
      <dgm:spPr/>
    </dgm:pt>
    <dgm:pt modelId="{442B46FB-B8EA-43C2-8388-95A15452B6D3}" type="pres">
      <dgm:prSet presAssocID="{37EF467A-5346-472D-9A1F-691843281674}" presName="tx1" presStyleLbl="revTx" presStyleIdx="0" presStyleCnt="4"/>
      <dgm:spPr/>
    </dgm:pt>
    <dgm:pt modelId="{CBF790E5-05DD-4A21-B781-C6A612F1A2F1}" type="pres">
      <dgm:prSet presAssocID="{37EF467A-5346-472D-9A1F-691843281674}" presName="vert1" presStyleCnt="0"/>
      <dgm:spPr/>
    </dgm:pt>
    <dgm:pt modelId="{55F09CE6-4BD5-4FC8-BEB6-84F8555FB244}" type="pres">
      <dgm:prSet presAssocID="{BF38B6B6-B6F4-4B92-9CBA-964AA6D1A7C2}" presName="thickLine" presStyleLbl="alignNode1" presStyleIdx="1" presStyleCnt="4"/>
      <dgm:spPr/>
    </dgm:pt>
    <dgm:pt modelId="{06276DD2-F9A1-459D-A204-FCED61EA2C9B}" type="pres">
      <dgm:prSet presAssocID="{BF38B6B6-B6F4-4B92-9CBA-964AA6D1A7C2}" presName="horz1" presStyleCnt="0"/>
      <dgm:spPr/>
    </dgm:pt>
    <dgm:pt modelId="{5CE2EE10-D87E-4918-B610-032619FBF950}" type="pres">
      <dgm:prSet presAssocID="{BF38B6B6-B6F4-4B92-9CBA-964AA6D1A7C2}" presName="tx1" presStyleLbl="revTx" presStyleIdx="1" presStyleCnt="4"/>
      <dgm:spPr/>
    </dgm:pt>
    <dgm:pt modelId="{655B0D55-BED9-45C4-88AE-F06749A52BC8}" type="pres">
      <dgm:prSet presAssocID="{BF38B6B6-B6F4-4B92-9CBA-964AA6D1A7C2}" presName="vert1" presStyleCnt="0"/>
      <dgm:spPr/>
    </dgm:pt>
    <dgm:pt modelId="{8F3C745A-DA99-47A3-91A2-F29C2CCDC7D9}" type="pres">
      <dgm:prSet presAssocID="{19C5DF30-E6BE-4EE6-BAAA-543A9A62B9B3}" presName="thickLine" presStyleLbl="alignNode1" presStyleIdx="2" presStyleCnt="4"/>
      <dgm:spPr/>
    </dgm:pt>
    <dgm:pt modelId="{62CC8A0B-91F2-45FB-9FA1-52CC9015A4B2}" type="pres">
      <dgm:prSet presAssocID="{19C5DF30-E6BE-4EE6-BAAA-543A9A62B9B3}" presName="horz1" presStyleCnt="0"/>
      <dgm:spPr/>
    </dgm:pt>
    <dgm:pt modelId="{56EC546F-7F11-4B15-A02C-B7785F91B11A}" type="pres">
      <dgm:prSet presAssocID="{19C5DF30-E6BE-4EE6-BAAA-543A9A62B9B3}" presName="tx1" presStyleLbl="revTx" presStyleIdx="2" presStyleCnt="4"/>
      <dgm:spPr/>
    </dgm:pt>
    <dgm:pt modelId="{2B12B3D5-C087-4DBF-A669-6B74013D6B30}" type="pres">
      <dgm:prSet presAssocID="{19C5DF30-E6BE-4EE6-BAAA-543A9A62B9B3}" presName="vert1" presStyleCnt="0"/>
      <dgm:spPr/>
    </dgm:pt>
    <dgm:pt modelId="{EFA6BF68-B95A-44C9-B21A-C37A848A280E}" type="pres">
      <dgm:prSet presAssocID="{69C03DC0-5B62-4C2E-870C-948ABEC86D99}" presName="thickLine" presStyleLbl="alignNode1" presStyleIdx="3" presStyleCnt="4"/>
      <dgm:spPr/>
    </dgm:pt>
    <dgm:pt modelId="{8C644AC8-AF81-4961-9C33-CF170EE7B3CB}" type="pres">
      <dgm:prSet presAssocID="{69C03DC0-5B62-4C2E-870C-948ABEC86D99}" presName="horz1" presStyleCnt="0"/>
      <dgm:spPr/>
    </dgm:pt>
    <dgm:pt modelId="{87C5C3FA-8371-4DF8-AF93-00FCC788F789}" type="pres">
      <dgm:prSet presAssocID="{69C03DC0-5B62-4C2E-870C-948ABEC86D99}" presName="tx1" presStyleLbl="revTx" presStyleIdx="3" presStyleCnt="4"/>
      <dgm:spPr/>
    </dgm:pt>
    <dgm:pt modelId="{0041AEF9-0741-4486-8D67-20187D8D769C}" type="pres">
      <dgm:prSet presAssocID="{69C03DC0-5B62-4C2E-870C-948ABEC86D99}" presName="vert1" presStyleCnt="0"/>
      <dgm:spPr/>
    </dgm:pt>
  </dgm:ptLst>
  <dgm:cxnLst>
    <dgm:cxn modelId="{57A1041E-2776-4BBF-984B-1C3ECE3F7592}" type="presOf" srcId="{19C5DF30-E6BE-4EE6-BAAA-543A9A62B9B3}" destId="{56EC546F-7F11-4B15-A02C-B7785F91B11A}" srcOrd="0" destOrd="0" presId="urn:microsoft.com/office/officeart/2008/layout/LinedList"/>
    <dgm:cxn modelId="{A03E1630-756C-4D79-B646-A14E419603DC}" srcId="{B9E9918D-1B1B-41F8-9545-17C0EE2E046D}" destId="{19C5DF30-E6BE-4EE6-BAAA-543A9A62B9B3}" srcOrd="2" destOrd="0" parTransId="{CCA7196C-76BA-4277-B0A8-FA0503A52E48}" sibTransId="{0500DF20-7A64-4C8E-B2A6-F7382FFCAF3E}"/>
    <dgm:cxn modelId="{18313131-43C7-4BFF-B8BE-F4212C6A5A25}" srcId="{B9E9918D-1B1B-41F8-9545-17C0EE2E046D}" destId="{BF38B6B6-B6F4-4B92-9CBA-964AA6D1A7C2}" srcOrd="1" destOrd="0" parTransId="{BBCEC290-3DB3-429D-8875-4AFF997E6623}" sibTransId="{56071E06-4067-45D8-BE91-CA2F87DD2976}"/>
    <dgm:cxn modelId="{4BD90D5D-350A-4FDC-AC0E-DDD3ED6998C5}" srcId="{B9E9918D-1B1B-41F8-9545-17C0EE2E046D}" destId="{37EF467A-5346-472D-9A1F-691843281674}" srcOrd="0" destOrd="0" parTransId="{A215DD1D-9A83-4DEA-AE28-CADEC95B7670}" sibTransId="{2AFBFD24-D26C-4B87-9E69-FF31AA3EBD69}"/>
    <dgm:cxn modelId="{D7FF4270-CD55-4F64-8941-A3F5FCF449B4}" type="presOf" srcId="{BF38B6B6-B6F4-4B92-9CBA-964AA6D1A7C2}" destId="{5CE2EE10-D87E-4918-B610-032619FBF950}" srcOrd="0" destOrd="0" presId="urn:microsoft.com/office/officeart/2008/layout/LinedList"/>
    <dgm:cxn modelId="{011F0583-88E3-4FCC-9027-B67C5DD4F060}" type="presOf" srcId="{37EF467A-5346-472D-9A1F-691843281674}" destId="{442B46FB-B8EA-43C2-8388-95A15452B6D3}" srcOrd="0" destOrd="0" presId="urn:microsoft.com/office/officeart/2008/layout/LinedList"/>
    <dgm:cxn modelId="{06C9C9AD-6D04-4826-8546-0E9B198B5B07}" type="presOf" srcId="{B9E9918D-1B1B-41F8-9545-17C0EE2E046D}" destId="{F10568FE-4296-4519-AA19-769DF2A3107D}" srcOrd="0" destOrd="0" presId="urn:microsoft.com/office/officeart/2008/layout/LinedList"/>
    <dgm:cxn modelId="{5AF67AD4-BD3A-4BF1-A1C7-0629A731892F}" type="presOf" srcId="{69C03DC0-5B62-4C2E-870C-948ABEC86D99}" destId="{87C5C3FA-8371-4DF8-AF93-00FCC788F789}" srcOrd="0" destOrd="0" presId="urn:microsoft.com/office/officeart/2008/layout/LinedList"/>
    <dgm:cxn modelId="{D5FCEEF5-E1DF-4A6F-87D3-499130A40041}" srcId="{B9E9918D-1B1B-41F8-9545-17C0EE2E046D}" destId="{69C03DC0-5B62-4C2E-870C-948ABEC86D99}" srcOrd="3" destOrd="0" parTransId="{ADE0103B-1A94-48EC-B0E7-C90CC1827CA6}" sibTransId="{92603768-9ED1-456E-BE04-23FB49246F5F}"/>
    <dgm:cxn modelId="{BF2E5135-A606-4FB9-A38B-B4A77C032E47}" type="presParOf" srcId="{F10568FE-4296-4519-AA19-769DF2A3107D}" destId="{D505DBF8-CA2D-4B5E-9455-36FBFBBB28E0}" srcOrd="0" destOrd="0" presId="urn:microsoft.com/office/officeart/2008/layout/LinedList"/>
    <dgm:cxn modelId="{5C794CF8-8507-4580-AF91-430107DAB1F7}" type="presParOf" srcId="{F10568FE-4296-4519-AA19-769DF2A3107D}" destId="{EB42D0B9-0A3B-4A43-A675-9902DD3FBCE3}" srcOrd="1" destOrd="0" presId="urn:microsoft.com/office/officeart/2008/layout/LinedList"/>
    <dgm:cxn modelId="{988BC6BE-E163-4A59-9408-FEDF55095A85}" type="presParOf" srcId="{EB42D0B9-0A3B-4A43-A675-9902DD3FBCE3}" destId="{442B46FB-B8EA-43C2-8388-95A15452B6D3}" srcOrd="0" destOrd="0" presId="urn:microsoft.com/office/officeart/2008/layout/LinedList"/>
    <dgm:cxn modelId="{5E7907E9-EF19-41D5-A94F-E77574AF1C2E}" type="presParOf" srcId="{EB42D0B9-0A3B-4A43-A675-9902DD3FBCE3}" destId="{CBF790E5-05DD-4A21-B781-C6A612F1A2F1}" srcOrd="1" destOrd="0" presId="urn:microsoft.com/office/officeart/2008/layout/LinedList"/>
    <dgm:cxn modelId="{59C3B65F-F4AB-444F-A8F6-0D7AA366581A}" type="presParOf" srcId="{F10568FE-4296-4519-AA19-769DF2A3107D}" destId="{55F09CE6-4BD5-4FC8-BEB6-84F8555FB244}" srcOrd="2" destOrd="0" presId="urn:microsoft.com/office/officeart/2008/layout/LinedList"/>
    <dgm:cxn modelId="{FB05083D-A2C8-400E-840D-97317B73D11D}" type="presParOf" srcId="{F10568FE-4296-4519-AA19-769DF2A3107D}" destId="{06276DD2-F9A1-459D-A204-FCED61EA2C9B}" srcOrd="3" destOrd="0" presId="urn:microsoft.com/office/officeart/2008/layout/LinedList"/>
    <dgm:cxn modelId="{EE2FF65E-4273-4F64-A5E2-2E48E49B58EB}" type="presParOf" srcId="{06276DD2-F9A1-459D-A204-FCED61EA2C9B}" destId="{5CE2EE10-D87E-4918-B610-032619FBF950}" srcOrd="0" destOrd="0" presId="urn:microsoft.com/office/officeart/2008/layout/LinedList"/>
    <dgm:cxn modelId="{7C3BA045-0CA9-42D5-AEEB-C524C1B2719B}" type="presParOf" srcId="{06276DD2-F9A1-459D-A204-FCED61EA2C9B}" destId="{655B0D55-BED9-45C4-88AE-F06749A52BC8}" srcOrd="1" destOrd="0" presId="urn:microsoft.com/office/officeart/2008/layout/LinedList"/>
    <dgm:cxn modelId="{1DCAD4A5-3872-44D2-A983-6B15FB080A6B}" type="presParOf" srcId="{F10568FE-4296-4519-AA19-769DF2A3107D}" destId="{8F3C745A-DA99-47A3-91A2-F29C2CCDC7D9}" srcOrd="4" destOrd="0" presId="urn:microsoft.com/office/officeart/2008/layout/LinedList"/>
    <dgm:cxn modelId="{3B089B7A-5D45-4252-B6F3-08E8AC583DDF}" type="presParOf" srcId="{F10568FE-4296-4519-AA19-769DF2A3107D}" destId="{62CC8A0B-91F2-45FB-9FA1-52CC9015A4B2}" srcOrd="5" destOrd="0" presId="urn:microsoft.com/office/officeart/2008/layout/LinedList"/>
    <dgm:cxn modelId="{3BBB82FA-606C-4984-8F72-110140AA28FA}" type="presParOf" srcId="{62CC8A0B-91F2-45FB-9FA1-52CC9015A4B2}" destId="{56EC546F-7F11-4B15-A02C-B7785F91B11A}" srcOrd="0" destOrd="0" presId="urn:microsoft.com/office/officeart/2008/layout/LinedList"/>
    <dgm:cxn modelId="{17434462-2960-43C1-BC63-D78E720E49F7}" type="presParOf" srcId="{62CC8A0B-91F2-45FB-9FA1-52CC9015A4B2}" destId="{2B12B3D5-C087-4DBF-A669-6B74013D6B30}" srcOrd="1" destOrd="0" presId="urn:microsoft.com/office/officeart/2008/layout/LinedList"/>
    <dgm:cxn modelId="{2E0B95FD-9543-47A4-A3B1-3CFF296915B7}" type="presParOf" srcId="{F10568FE-4296-4519-AA19-769DF2A3107D}" destId="{EFA6BF68-B95A-44C9-B21A-C37A848A280E}" srcOrd="6" destOrd="0" presId="urn:microsoft.com/office/officeart/2008/layout/LinedList"/>
    <dgm:cxn modelId="{8AAF7927-86B4-4DF1-8FE5-FCD3FBD832E9}" type="presParOf" srcId="{F10568FE-4296-4519-AA19-769DF2A3107D}" destId="{8C644AC8-AF81-4961-9C33-CF170EE7B3CB}" srcOrd="7" destOrd="0" presId="urn:microsoft.com/office/officeart/2008/layout/LinedList"/>
    <dgm:cxn modelId="{CC7E33E7-E682-4FA7-B094-9FA3824C8806}" type="presParOf" srcId="{8C644AC8-AF81-4961-9C33-CF170EE7B3CB}" destId="{87C5C3FA-8371-4DF8-AF93-00FCC788F789}" srcOrd="0" destOrd="0" presId="urn:microsoft.com/office/officeart/2008/layout/LinedList"/>
    <dgm:cxn modelId="{DFF4CC08-C16A-4423-BDD7-DAAA196CC489}" type="presParOf" srcId="{8C644AC8-AF81-4961-9C33-CF170EE7B3CB}" destId="{0041AEF9-0741-4486-8D67-20187D8D76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5DBF8-CA2D-4B5E-9455-36FBFBBB28E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B46FB-B8EA-43C2-8388-95A15452B6D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PRÉ-PROFESSIONNALISANT </a:t>
          </a:r>
          <a:endParaRPr lang="en-US" sz="2700" kern="1200"/>
        </a:p>
      </dsp:txBody>
      <dsp:txXfrm>
        <a:off x="0" y="0"/>
        <a:ext cx="6900512" cy="1384035"/>
      </dsp:txXfrm>
    </dsp:sp>
    <dsp:sp modelId="{55F09CE6-4BD5-4FC8-BEB6-84F8555FB24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2EE10-D87E-4918-B610-032619FBF950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VALIDÉ PAR </a:t>
          </a:r>
          <a:r>
            <a:rPr lang="fr-FR" sz="2700" b="1" kern="1200"/>
            <a:t>UN STAGE LONG </a:t>
          </a:r>
          <a:r>
            <a:rPr lang="fr-FR" sz="2700" kern="1200"/>
            <a:t>(6 semaines minimum/4 mois dans l’idéal) EN MILIEU DE CONSERVATION</a:t>
          </a:r>
          <a:endParaRPr lang="en-US" sz="2700" kern="1200"/>
        </a:p>
      </dsp:txBody>
      <dsp:txXfrm>
        <a:off x="0" y="1384035"/>
        <a:ext cx="6900512" cy="1384035"/>
      </dsp:txXfrm>
    </dsp:sp>
    <dsp:sp modelId="{8F3C745A-DA99-47A3-91A2-F29C2CCDC7D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C546F-7F11-4B15-A02C-B7785F91B11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MUSÉES-BIBLIOTHEQUES –ARCHIVES-INSTITUTIONS PATRIMONIALES </a:t>
          </a:r>
          <a:endParaRPr lang="en-US" sz="2700" kern="1200"/>
        </a:p>
      </dsp:txBody>
      <dsp:txXfrm>
        <a:off x="0" y="2768070"/>
        <a:ext cx="6900512" cy="1384035"/>
      </dsp:txXfrm>
    </dsp:sp>
    <dsp:sp modelId="{EFA6BF68-B95A-44C9-B21A-C37A848A280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5C3FA-8371-4DF8-AF93-00FCC788F78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PERMET D’ENVISAGER DE PRÉPARER UN CONCOURS DANS LES MÉTIERS DE LA DOCUMENTATION ET DES BIBLIOTHÈQUES </a:t>
          </a:r>
          <a:endParaRPr lang="en-US" sz="27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D38C9-1891-E08C-407F-D02528AC6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F0283F-8991-C6EA-D32A-CD75A27CE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F2C11D-6013-5325-BBC4-DD34D80C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F5740-7FBA-C249-F87B-2D19A01F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6FCBD2-C9E7-84FF-A07D-C4F1FA36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58CB8-C2D0-710A-B051-D64C963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378CB7-60BA-37B5-40FC-82C0D641A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4AFD7-7500-8B16-6F43-63D40D1D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3DE47-89FA-C721-6563-193DF65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01232-1A55-7A69-90B4-844051CB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0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232A28-05DE-4DB9-BD11-2A6993D5E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A3AE3-34C8-828D-EA0A-FEADD0DFF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94F94B-86A9-668B-9076-DD21E6B4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05762-1416-3BA2-6820-B9DBB1B2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06ACE-6BD0-4ED1-1949-5669B1A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1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505D2-CD4E-6D92-25CA-35BE57C1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0D77F9-C094-16A3-4EC9-8FF6AD362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9287D4-E807-FA0F-5C53-EA137896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E1A66-E5AA-9668-EDE6-25A374FF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0458D-FB7B-C573-B7C1-AD69FA31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84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180D3-A2C5-3F54-044F-2D9E5891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DC1031-0AD3-51ED-5443-C738C084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E65BD-5DB8-AB16-EB48-6BFD27FC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97E60-1A42-0AB3-AFAD-B4537085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B5079-8CE6-5AE4-EB87-E040E759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3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3856B-7044-CA1C-4CEA-E585C015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287D3-C8BA-58A6-80B0-24414852D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35E89C-B5CE-2ABA-E2D8-DBFC725F7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6EAC6-7DD5-721B-3097-82DC55F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1463DA-7470-7059-981A-129839EB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198E1B-4073-1E60-46F8-16813B7C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49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6503C-EC59-92C3-E88F-89E320D5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0387BE-0DB1-086E-956D-337F8BB1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CDD6A-28FF-0771-D4F7-7E5787177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2DF9BC-1F25-5049-2FF3-36406517C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3E55B7-B4B7-7B2D-77CA-DB286F1D5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14162D-1DD7-8387-F285-C83C599C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8E675E-DA9F-1A19-B52C-A922E301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9D6063-2389-B4A6-2AE2-3CC80507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3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EBD06-3200-FD3C-ABDA-8F4701F6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661ECF-5F44-39C9-80E7-F7105CED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ABB7BF-9A33-02D7-FD25-24A07F4D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D102D-2CAA-2709-1BD9-E6917CB7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3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F66E4F-563B-19AA-135E-14A56007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3FAEC-A84C-1433-2A75-06BB7C81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2D6B22-DCCD-D99E-603E-014775C2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68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F31E3-2FEC-10FF-80A2-C331F17D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7568C1-F9DB-7F4C-D089-1A5737682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BFF8ED-EC70-E4C6-283D-9DF865CEF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7F8CC7-1717-9C73-9E57-1815A442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20C10F-7B56-1A40-2162-552E2AA8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4A64A-84E7-AFB3-2E9C-F0371FBD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7E1E3-D3F0-80CC-EA8D-B0A67995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60B19-3C6C-F79C-7C63-67B624B08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C61F2A-9275-A3D1-A743-326FD9788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44EFA5-98A1-EF39-CC6B-EA10697D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978B4E-E10A-863F-DFC9-3958EAAB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9BAFBC-BE52-2E5C-5330-B43D9E5B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3BFC33-6BD7-06A0-AA02-3E40EF5C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741BEE-0C05-83D1-0B1F-31DE4060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8F24C-BCA4-37BB-F4AF-7C520BDA9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EDB1-C950-4B80-B54F-F08049743319}" type="datetimeFigureOut">
              <a:rPr lang="fr-FR" smtClean="0"/>
              <a:t>07/02/2024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24CC3-F608-2A9A-9B97-DBC112104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289A8-D42C-5F9D-C5BC-7BCC8C1B6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9C8B-76E9-4DBB-95A5-0300BBA4C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5EF294-F6C3-7B6D-AB55-59432D6C3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35000" contrast="-35000"/>
                    </a14:imgEffect>
                  </a14:imgLayer>
                </a14:imgProps>
              </a:ext>
            </a:extLst>
          </a:blip>
          <a:srcRect t="13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B3E63C-767C-2D21-1EF7-AFDD1BC85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7622"/>
            <a:ext cx="8686801" cy="228789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HISTOIRE </a:t>
            </a:r>
            <a:br>
              <a:rPr lang="fr-FR" dirty="0">
                <a:solidFill>
                  <a:srgbClr val="C00000"/>
                </a:solidFill>
              </a:rPr>
            </a:br>
            <a:r>
              <a:rPr lang="fr-FR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: MEMPHIS </a:t>
            </a:r>
            <a:endParaRPr lang="fr-FR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8BEBE9-4EC7-17E6-1770-1853E03F7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2320364"/>
            <a:ext cx="9144000" cy="1098395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FFFFFF"/>
                </a:solidFill>
              </a:rPr>
              <a:t>METIERS DE L’ETUDE, DE LA MEDIATION ET DE LA PROMOTION DE L’HISTOIRE 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 </a:t>
            </a:r>
          </a:p>
          <a:p>
            <a:r>
              <a:rPr lang="fr-FR" sz="1600" dirty="0"/>
              <a:t>) </a:t>
            </a:r>
          </a:p>
          <a:p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F1AA2B97-1151-F1A3-893A-185A7C0A9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735638"/>
            <a:ext cx="3143250" cy="781625"/>
          </a:xfrm>
          <a:prstGeom prst="rect">
            <a:avLst/>
          </a:prstGeom>
        </p:spPr>
      </p:pic>
      <p:pic>
        <p:nvPicPr>
          <p:cNvPr id="5" name="Picture 8" descr="IRAMAT | MSH Val de Loire">
            <a:extLst>
              <a:ext uri="{FF2B5EF4-FFF2-40B4-BE49-F238E27FC236}">
                <a16:creationId xmlns:a16="http://schemas.microsoft.com/office/drawing/2014/main" id="{7EBE6698-AEC1-1C36-E477-E1022765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5555" y="5554949"/>
            <a:ext cx="1619250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272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2F572-C4A0-39D4-2EE3-2ED71014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0" y="365125"/>
            <a:ext cx="10519410" cy="1052195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Juin 2023 une de nos étudiantes a fait son master sur stage en Histoire  aux archives de Blois et réalisé la plaquette de visite de l’exposition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83E769-EE75-3E41-A686-6A5BBB93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54" y="1561980"/>
            <a:ext cx="9379432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D3D52-190C-4EF2-9A64-6C35CA26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6225"/>
            <a:ext cx="9963150" cy="1152525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sz="3600" b="1" dirty="0">
                <a:solidFill>
                  <a:srgbClr val="FFC000"/>
                </a:solidFill>
              </a:rPr>
            </a:br>
            <a:br>
              <a:rPr lang="fr-FR" sz="3600" b="1" dirty="0">
                <a:solidFill>
                  <a:srgbClr val="FFC000"/>
                </a:solidFill>
              </a:rPr>
            </a:br>
            <a:br>
              <a:rPr lang="fr-FR" sz="3600" b="1" dirty="0">
                <a:solidFill>
                  <a:srgbClr val="FFC000"/>
                </a:solidFill>
              </a:rPr>
            </a:br>
            <a:r>
              <a:rPr lang="fr-FR" sz="3600" b="1" dirty="0">
                <a:solidFill>
                  <a:srgbClr val="FFC000"/>
                </a:solidFill>
              </a:rPr>
              <a:t>SE PRÉPARER AUX MÉTIERS DE LA BIBLIOTHÈQUE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0649CB-20B5-E054-5F6C-502D042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CONCOURS DES CONSERVATEURS -BIBLIOTHÉCAIRES ADJOINTS ET/OU D’ATTACH</a:t>
            </a:r>
            <a:r>
              <a:rPr lang="fr-FR" sz="2800" dirty="0"/>
              <a:t>É</a:t>
            </a:r>
            <a:r>
              <a:rPr lang="fr-FR" dirty="0"/>
              <a:t>ES TERRITORIAUX 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51D91A7-4374-AE63-2977-BED00F65DEE1}"/>
              </a:ext>
            </a:extLst>
          </p:cNvPr>
          <p:cNvSpPr txBox="1">
            <a:spLocks/>
          </p:cNvSpPr>
          <p:nvPr/>
        </p:nvSpPr>
        <p:spPr>
          <a:xfrm>
            <a:off x="914400" y="3203868"/>
            <a:ext cx="10909640" cy="106583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Abadi" panose="020B0604020104020204" pitchFamily="34" charset="0"/>
              </a:rPr>
              <a:t>Stage long </a:t>
            </a:r>
            <a:r>
              <a:rPr lang="en-US" sz="3600" dirty="0" err="1">
                <a:latin typeface="Abadi" panose="020B0604020104020204" pitchFamily="34" charset="0"/>
              </a:rPr>
              <a:t>conseillé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en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bibliothèque</a:t>
            </a:r>
            <a:endParaRPr lang="en-US" sz="3600" dirty="0">
              <a:latin typeface="Abadi" panose="020B0604020104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4F9965-1CFB-3525-6F1B-00B513E94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0"/>
          <a:stretch/>
        </p:blipFill>
        <p:spPr>
          <a:xfrm>
            <a:off x="2732926" y="4370482"/>
            <a:ext cx="5466550" cy="2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Pois rouge avec flèches pointant dessus">
            <a:extLst>
              <a:ext uri="{FF2B5EF4-FFF2-40B4-BE49-F238E27FC236}">
                <a16:creationId xmlns:a16="http://schemas.microsoft.com/office/drawing/2014/main" id="{442FE229-608B-6805-30EA-56DB69700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4" r="13330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CF447E-F01C-1056-C315-DDD516E0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fr-FR" sz="2800" dirty="0">
                <a:solidFill>
                  <a:srgbClr val="FFC000"/>
                </a:solidFill>
              </a:rPr>
              <a:t>MÉTIERS DE LA DOCUMENTATION EN INSTITUTIONS PATRIMONIALES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D7AB5-E4C5-B7E7-2D65-A87F8E08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2285994"/>
            <a:ext cx="4602406" cy="445770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PASSER LE CONCOURS DE CHARGE D’ETUDES DOCUMENTAIRES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EN LIEN AVEC </a:t>
            </a:r>
          </a:p>
          <a:p>
            <a:pPr marL="0" indent="0">
              <a:buNone/>
            </a:pPr>
            <a:r>
              <a:rPr lang="fr-FR" sz="2000" dirty="0"/>
              <a:t>LES CONSERVATEURS DE MUSEES </a:t>
            </a:r>
          </a:p>
          <a:p>
            <a:pPr marL="0" indent="0">
              <a:buNone/>
            </a:pPr>
            <a:r>
              <a:rPr lang="fr-FR" sz="2000" dirty="0"/>
              <a:t>OU</a:t>
            </a:r>
          </a:p>
          <a:p>
            <a:pPr marL="0" indent="0">
              <a:buNone/>
            </a:pPr>
            <a:r>
              <a:rPr lang="fr-FR" sz="2000" dirty="0"/>
              <a:t>LES CONSERVATEURS D’ARCHIVES </a:t>
            </a:r>
          </a:p>
        </p:txBody>
      </p:sp>
    </p:spTree>
    <p:extLst>
      <p:ext uri="{BB962C8B-B14F-4D97-AF65-F5344CB8AC3E}">
        <p14:creationId xmlns:p14="http://schemas.microsoft.com/office/powerpoint/2010/main" val="388215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livre, étagère, intérieur, fournitures de bureau&#10;&#10;Description générée automatiquement">
            <a:extLst>
              <a:ext uri="{FF2B5EF4-FFF2-40B4-BE49-F238E27FC236}">
                <a16:creationId xmlns:a16="http://schemas.microsoft.com/office/drawing/2014/main" id="{6E28F5E5-066D-7293-1FD5-34BC4B016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14855" r="-2" b="1485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71826-050E-06BC-CFBB-2D27ACD71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016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29D765-A740-757C-0765-9A91344C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5" y="801095"/>
            <a:ext cx="5533644" cy="1243584"/>
          </a:xfrm>
        </p:spPr>
        <p:txBody>
          <a:bodyPr>
            <a:normAutofit/>
          </a:bodyPr>
          <a:lstStyle/>
          <a:p>
            <a:r>
              <a:rPr lang="fr-FR" sz="3400" dirty="0">
                <a:solidFill>
                  <a:srgbClr val="C00000"/>
                </a:solidFill>
                <a:latin typeface="Abadi" panose="020B0604020104020204" pitchFamily="34" charset="0"/>
              </a:rPr>
              <a:t>STAGE LONG EN ARCHIVES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4D328B-9D65-F0C0-9BF2-02F3443C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fr-FR" sz="2000" b="1" dirty="0"/>
              <a:t>ARCHIVES RÉGIONALES (Orléans, Blois)</a:t>
            </a:r>
          </a:p>
          <a:p>
            <a:endParaRPr lang="fr-FR" sz="2000" b="1" dirty="0"/>
          </a:p>
          <a:p>
            <a:r>
              <a:rPr lang="fr-FR" sz="2000" b="1" dirty="0"/>
              <a:t>ARCHIVES NATIONALES/INVENTAIRE</a:t>
            </a:r>
          </a:p>
          <a:p>
            <a:endParaRPr lang="fr-FR" sz="2000" b="1" dirty="0"/>
          </a:p>
          <a:p>
            <a:r>
              <a:rPr lang="fr-FR" sz="2000" b="1" dirty="0"/>
              <a:t>AUTRES (privées)</a:t>
            </a:r>
          </a:p>
        </p:txBody>
      </p:sp>
    </p:spTree>
    <p:extLst>
      <p:ext uri="{BB962C8B-B14F-4D97-AF65-F5344CB8AC3E}">
        <p14:creationId xmlns:p14="http://schemas.microsoft.com/office/powerpoint/2010/main" val="9840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AC2DF2-D92E-0822-1F71-01F43934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34" y="2016021"/>
            <a:ext cx="3632200" cy="23923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6EC5890-6BC9-6101-A297-790E686BA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65" y="4836304"/>
            <a:ext cx="4145189" cy="12159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004860-DCBA-D4F8-7ABE-1783FAD2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267607"/>
            <a:ext cx="10159365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C00000"/>
                </a:solidFill>
                <a:latin typeface="Abadi" panose="020B0604020104020204" pitchFamily="34" charset="0"/>
              </a:rPr>
              <a:t>STAGE LONG EN MUS</a:t>
            </a:r>
            <a:r>
              <a:rPr lang="en-US" sz="4000" dirty="0">
                <a:solidFill>
                  <a:srgbClr val="C00000"/>
                </a:solidFill>
                <a:latin typeface="Abadi" panose="020B0604020104020204" pitchFamily="34" charset="0"/>
              </a:rPr>
              <a:t>É</a:t>
            </a:r>
            <a:r>
              <a:rPr lang="en-US" sz="4000" kern="1200" dirty="0">
                <a:solidFill>
                  <a:srgbClr val="C00000"/>
                </a:solidFill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AE62C7-2634-9A65-1DFE-9402A147577D}"/>
              </a:ext>
            </a:extLst>
          </p:cNvPr>
          <p:cNvSpPr txBox="1"/>
          <p:nvPr/>
        </p:nvSpPr>
        <p:spPr>
          <a:xfrm>
            <a:off x="4623371" y="1571946"/>
            <a:ext cx="6000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Autres musées</a:t>
            </a:r>
          </a:p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Nationaux</a:t>
            </a:r>
          </a:p>
          <a:p>
            <a:r>
              <a:rPr lang="fr-F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Régionaux </a:t>
            </a:r>
          </a:p>
        </p:txBody>
      </p:sp>
    </p:spTree>
    <p:extLst>
      <p:ext uri="{BB962C8B-B14F-4D97-AF65-F5344CB8AC3E}">
        <p14:creationId xmlns:p14="http://schemas.microsoft.com/office/powerpoint/2010/main" val="394220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C7554-F933-BAE3-CC68-11870458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3000" i="1">
                <a:latin typeface="Abadi" panose="020B0604020104020204" pitchFamily="34" charset="0"/>
              </a:rPr>
              <a:t>CARACTERISTIQUES DU PARCOURS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445DC31-E7EE-DD7F-DF95-A6898DB24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8246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3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D5528-8CB7-F687-6139-5001A44D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badi" panose="020B0604020104020204" pitchFamily="34" charset="0"/>
              </a:rPr>
              <a:t>Caractéristiques des enseignements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41BB7C-82F9-2C09-9A45-FCB4C960A9D9}"/>
              </a:ext>
            </a:extLst>
          </p:cNvPr>
          <p:cNvSpPr txBox="1"/>
          <p:nvPr/>
        </p:nvSpPr>
        <p:spPr>
          <a:xfrm>
            <a:off x="312420" y="1818947"/>
            <a:ext cx="11315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UNE PARTIE RELÈVE DES FONDAMENTAUX ET DES METHODOLOGIES MUTUALISEE AVEC </a:t>
            </a:r>
            <a:r>
              <a:rPr lang="fr-FR" sz="2800" dirty="0" err="1">
                <a:solidFill>
                  <a:srgbClr val="C00000"/>
                </a:solidFill>
                <a:latin typeface="Abadi" panose="020B0604020104020204" pitchFamily="34" charset="0"/>
              </a:rPr>
              <a:t>MéPoCS</a:t>
            </a:r>
            <a:endParaRPr lang="fr-FR" sz="28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endParaRPr lang="fr-FR" sz="28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Cours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Séminaires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Langues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Méthodologies de la recherche </a:t>
            </a:r>
          </a:p>
          <a:p>
            <a:r>
              <a:rPr lang="fr-FR" sz="2800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58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78B14-3A15-629D-8F1A-296C1913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4" y="0"/>
            <a:ext cx="11069411" cy="588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latin typeface="Abadi" panose="020B0604020104020204" pitchFamily="34" charset="0"/>
              </a:rPr>
              <a:t>Enseignements spécialisés dispensés par </a:t>
            </a:r>
          </a:p>
          <a:p>
            <a:pPr marL="0" indent="0">
              <a:buNone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des enseignants chercheurs du département d’Histoire et de Droit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 des conférenciers invités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 des conservateurs en archives (archives &amp; bibliothèques)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  <a:latin typeface="Abadi" panose="020B0604020104020204" pitchFamily="34" charset="0"/>
              </a:rPr>
              <a:t>par le tuteur de stage long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b="1" dirty="0">
              <a:latin typeface="Abadi" panose="020B0604020104020204" pitchFamily="34" charset="0"/>
            </a:endParaRPr>
          </a:p>
          <a:p>
            <a:endParaRPr lang="fr-FR" sz="3200" b="1" dirty="0">
              <a:latin typeface="Abadi" panose="020B0604020104020204" pitchFamily="34" charset="0"/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96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70557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3688080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701332825"/>
                    </a:ext>
                  </a:extLst>
                </a:gridCol>
              </a:tblGrid>
              <a:tr h="62759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</a:rPr>
                        <a:t>M1 S1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Approfondissement </a:t>
                      </a: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Méthodologie</a:t>
                      </a:r>
                      <a:r>
                        <a:rPr lang="fr-FR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(techniques)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3317285">
                <a:tc rowSpan="3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UE Histoire des bibliothèques</a:t>
                      </a: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Sciences auxiliaires : 2 au choix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Grec ancien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Latin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/>
                        <a:t>Ancien français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/>
                        <a:t>Sources iconographiques contemporaines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/>
                        <a:t>Paléographie moderne et médiévale</a:t>
                      </a:r>
                    </a:p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928451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UE Outils numériques de la recherche</a:t>
                      </a: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25707"/>
                  </a:ext>
                </a:extLst>
              </a:tr>
              <a:tr h="1904659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badi" panose="020B0604020104020204" pitchFamily="34" charset="0"/>
                        </a:rPr>
                        <a:t>UE Méthodologie de la recherche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0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70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296408" cy="861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9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4014271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330327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  <a:gridCol w="3072398">
                  <a:extLst>
                    <a:ext uri="{9D8B030D-6E8A-4147-A177-3AD203B41FA5}">
                      <a16:colId xmlns:a16="http://schemas.microsoft.com/office/drawing/2014/main" val="486821403"/>
                    </a:ext>
                  </a:extLst>
                </a:gridCol>
              </a:tblGrid>
              <a:tr h="58255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M1 S2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économique et sociale ancienne/moderne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culturelle du Moyen Age : cultures visuelles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Langues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Approfondissement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transversal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de période : 1 parmi 4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ancienne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médiévale (cohabilité avec le musée du Louvre)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moderne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contemporaine</a:t>
                      </a:r>
                    </a:p>
                    <a:p>
                      <a:endParaRPr lang="fr-FR" sz="18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Méthodologie</a:t>
                      </a:r>
                      <a:r>
                        <a:rPr lang="fr-FR" sz="240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40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(techniques)</a:t>
                      </a:r>
                      <a:endParaRPr lang="fr-FR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3079225">
                <a:tc rowSpan="2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UE  Quatre conférences sur les métiers de l’Histoire</a:t>
                      </a:r>
                    </a:p>
                    <a:p>
                      <a:endParaRPr lang="fr-FR" sz="2400" b="1" dirty="0"/>
                    </a:p>
                    <a:p>
                      <a:endParaRPr lang="fr-FR" sz="2400" b="1" dirty="0"/>
                    </a:p>
                    <a:p>
                      <a:r>
                        <a:rPr lang="fr-FR" sz="2400" b="1" dirty="0">
                          <a:solidFill>
                            <a:srgbClr val="00B050"/>
                          </a:solidFill>
                        </a:rPr>
                        <a:t>UE Note de synthèse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Sciences auxiliaires : 2 au choix</a:t>
                      </a:r>
                    </a:p>
                    <a:p>
                      <a:endParaRPr lang="fr-FR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Grec ancien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Latin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Ancien français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/>
                        <a:t>Sources iconographiques contemporaines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1" dirty="0"/>
                        <a:t>Paléographie moderne et médiévale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2912781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2400" b="1" dirty="0"/>
                        <a:t>UE Projet professionnel</a:t>
                      </a:r>
                    </a:p>
                    <a:p>
                      <a:r>
                        <a:rPr lang="fr-FR" sz="2400" b="1" dirty="0"/>
                        <a:t>1 parmi 2</a:t>
                      </a:r>
                    </a:p>
                    <a:p>
                      <a:r>
                        <a:rPr lang="fr-FR" sz="2400" b="1" dirty="0"/>
                        <a:t>Projet  </a:t>
                      </a:r>
                    </a:p>
                    <a:p>
                      <a:r>
                        <a:rPr lang="fr-FR" sz="2400" b="1" dirty="0"/>
                        <a:t>Stage court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/>
                    </a:p>
                    <a:p>
                      <a:endParaRPr lang="fr-FR" sz="2400" b="1" dirty="0"/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25707"/>
                  </a:ext>
                </a:extLst>
              </a:tr>
              <a:tr h="400805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9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82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9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3602791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372618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  <a:gridCol w="2956560">
                  <a:extLst>
                    <a:ext uri="{9D8B030D-6E8A-4147-A177-3AD203B41FA5}">
                      <a16:colId xmlns:a16="http://schemas.microsoft.com/office/drawing/2014/main" val="701332825"/>
                    </a:ext>
                  </a:extLst>
                </a:gridCol>
              </a:tblGrid>
              <a:tr h="58255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M2 S1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des savoirs et des représentations au Moyen 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Monnaie, finance et politique dans l'Antiquité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Sociétés urbaines à l'époque moderne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de Lettres OPTION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endParaRPr lang="fr-FR" sz="1600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Professionnalisation Méthodologie</a:t>
                      </a:r>
                      <a:r>
                        <a:rPr lang="fr-FR" sz="2000" cap="small" baseline="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0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(techniques)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2766805">
                <a:tc rowSpan="2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latin typeface="Abadi" panose="020B0604020104020204" pitchFamily="34" charset="0"/>
                        </a:rPr>
                        <a:t>UE Archives et bibliothèques 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latin typeface="Abadi" panose="020B0604020104020204" pitchFamily="34" charset="0"/>
                        </a:rPr>
                        <a:t>UE Histoire du patrimoine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Abadi" panose="020B0604020104020204" pitchFamily="34" charset="0"/>
                        </a:rPr>
                        <a:t>UE Note de synthèse</a:t>
                      </a: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2912781"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latin typeface="Abadi" panose="020B0604020104020204" pitchFamily="34" charset="0"/>
                        </a:rPr>
                        <a:t>UE Projet professionnel :</a:t>
                      </a:r>
                    </a:p>
                    <a:p>
                      <a:r>
                        <a:rPr lang="fr-FR" sz="2400" b="1" dirty="0">
                          <a:latin typeface="Abadi" panose="020B0604020104020204" pitchFamily="34" charset="0"/>
                        </a:rPr>
                        <a:t>1 parmi 2</a:t>
                      </a:r>
                    </a:p>
                    <a:p>
                      <a:r>
                        <a:rPr lang="fr-FR" sz="2400" b="1" dirty="0">
                          <a:latin typeface="Abadi" panose="020B0604020104020204" pitchFamily="34" charset="0"/>
                        </a:rPr>
                        <a:t>Projet  : évènementiel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Stage : début du stage long 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solidFill>
                          <a:srgbClr val="00B050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Abadi" panose="020B0604020104020204" pitchFamily="34" charset="0"/>
                        </a:rPr>
                        <a:t>UE Gestion de projets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25707"/>
                  </a:ext>
                </a:extLst>
              </a:tr>
              <a:tr h="400805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77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2932B5F-C8D5-08BA-4486-1D552C3FB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66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9">
                  <a:extLst>
                    <a:ext uri="{9D8B030D-6E8A-4147-A177-3AD203B41FA5}">
                      <a16:colId xmlns:a16="http://schemas.microsoft.com/office/drawing/2014/main" val="3112101696"/>
                    </a:ext>
                  </a:extLst>
                </a:gridCol>
                <a:gridCol w="3854251">
                  <a:extLst>
                    <a:ext uri="{9D8B030D-6E8A-4147-A177-3AD203B41FA5}">
                      <a16:colId xmlns:a16="http://schemas.microsoft.com/office/drawing/2014/main" val="35500690"/>
                    </a:ext>
                  </a:extLst>
                </a:gridCol>
                <a:gridCol w="6431280">
                  <a:extLst>
                    <a:ext uri="{9D8B030D-6E8A-4147-A177-3AD203B41FA5}">
                      <a16:colId xmlns:a16="http://schemas.microsoft.com/office/drawing/2014/main" val="110180666"/>
                    </a:ext>
                  </a:extLst>
                </a:gridCol>
              </a:tblGrid>
              <a:tr h="58255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M2 S2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Fondamentaux </a:t>
                      </a:r>
                    </a:p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Approfondissement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transversal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Séminaire de période : 1 parmi 4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ancienne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médiévale (cohabilité avec le musée du Louvre)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moderne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Histoire contemporaine</a:t>
                      </a:r>
                    </a:p>
                    <a:p>
                      <a:endParaRPr lang="fr-FR" sz="1600" b="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24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Spécialisation </a:t>
                      </a:r>
                    </a:p>
                    <a:p>
                      <a:pPr algn="ctr"/>
                      <a:r>
                        <a:rPr lang="fr-FR" sz="2400" cap="small" baseline="0" dirty="0">
                          <a:solidFill>
                            <a:srgbClr val="C00000"/>
                          </a:solidFill>
                          <a:latin typeface="Abadi" panose="020B0604020104020204" pitchFamily="34" charset="0"/>
                        </a:rPr>
                        <a:t>Professionnalisation</a:t>
                      </a:r>
                      <a:endParaRPr lang="fr-FR" sz="2400" cap="small" baseline="0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STAGE LONG</a:t>
                      </a:r>
                    </a:p>
                    <a:p>
                      <a:endParaRPr lang="fr-FR" sz="2400" b="1" dirty="0"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et </a:t>
                      </a:r>
                    </a:p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endParaRPr lang="fr-FR" sz="2400" b="1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SUIVI DU MEMOIRE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latin typeface="Abadi" panose="020B0604020104020204" pitchFamily="34" charset="0"/>
                      </a:endParaRP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74402"/>
                  </a:ext>
                </a:extLst>
              </a:tr>
              <a:tr h="5679586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Pouvoirs, économies et sociétés dans l'Antiquité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Histoire sociale et économique de l'époque médiévale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latin typeface="Abadi" panose="020B0604020104020204" pitchFamily="34" charset="0"/>
                        </a:rPr>
                        <a:t>Langue vivante</a:t>
                      </a:r>
                    </a:p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2000" b="1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39026"/>
                  </a:ext>
                </a:extLst>
              </a:tr>
              <a:tr h="400805">
                <a:tc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8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5C355-EDD5-FA8F-0460-6588BFF8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VALIDATION DU MASTER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FBDA58-DE33-33BB-2CB7-A34BEA7CCB6F}"/>
              </a:ext>
            </a:extLst>
          </p:cNvPr>
          <p:cNvSpPr txBox="1"/>
          <p:nvPr/>
        </p:nvSpPr>
        <p:spPr>
          <a:xfrm>
            <a:off x="447675" y="1256110"/>
            <a:ext cx="1129665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badi" panose="020B0604020104020204" pitchFamily="34" charset="0"/>
              </a:rPr>
              <a:t> Validation des cours et des séminaires communs (exercices et comptes-rendus)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sz="2800" b="1" dirty="0">
                <a:latin typeface="Abadi" panose="020B0604020104020204" pitchFamily="34" charset="0"/>
              </a:rPr>
              <a:t>Validation des enseignements spécialisés 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sz="2800" b="1" dirty="0">
                <a:latin typeface="Abadi" panose="020B0604020104020204" pitchFamily="34" charset="0"/>
              </a:rPr>
              <a:t>Validation de l’activité professionnelle et du stage long en seconde année par :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sz="2800" b="1" dirty="0">
                <a:latin typeface="Abadi" panose="020B0604020104020204" pitchFamily="34" charset="0"/>
              </a:rPr>
              <a:t>1/ la note du tuteur </a:t>
            </a:r>
          </a:p>
          <a:p>
            <a:r>
              <a:rPr lang="fr-FR" sz="2800" b="1" dirty="0">
                <a:latin typeface="Abadi" panose="020B0604020104020204" pitchFamily="34" charset="0"/>
              </a:rPr>
              <a:t>2/ le mémoire de stage</a:t>
            </a:r>
          </a:p>
          <a:p>
            <a:r>
              <a:rPr lang="fr-FR" sz="2800" b="1" dirty="0">
                <a:latin typeface="Abadi" panose="020B0604020104020204" pitchFamily="34" charset="0"/>
              </a:rPr>
              <a:t>- </a:t>
            </a:r>
            <a:r>
              <a:rPr lang="fr-FR" sz="2800" b="1" i="1" dirty="0">
                <a:latin typeface="Abadi" panose="020B0604020104020204" pitchFamily="34" charset="0"/>
              </a:rPr>
              <a:t>rend compte de la pratique dans l’institution choisie </a:t>
            </a:r>
          </a:p>
          <a:p>
            <a:r>
              <a:rPr lang="fr-FR" sz="2800" b="1" i="1" dirty="0">
                <a:latin typeface="Abadi" panose="020B0604020104020204" pitchFamily="34" charset="0"/>
              </a:rPr>
              <a:t>- une partie scientifique  sera consacrée à une thématique précise </a:t>
            </a:r>
          </a:p>
          <a:p>
            <a:endParaRPr lang="fr-FR" sz="2800" b="1" dirty="0">
              <a:latin typeface="Abadi" panose="020B0604020104020204" pitchFamily="34" charset="0"/>
            </a:endParaRPr>
          </a:p>
          <a:p>
            <a:endParaRPr lang="fr-FR" sz="2800" b="1" dirty="0">
              <a:latin typeface="Abadi" panose="020B0604020104020204" pitchFamily="34" charset="0"/>
            </a:endParaRPr>
          </a:p>
          <a:p>
            <a:endParaRPr lang="fr-FR" sz="2800" b="1" dirty="0">
              <a:latin typeface="Abadi" panose="020B0604020104020204" pitchFamily="34" charset="0"/>
            </a:endParaRPr>
          </a:p>
          <a:p>
            <a:endParaRPr lang="fr-FR" sz="2800" b="1" dirty="0">
              <a:latin typeface="Abadi" panose="020B0604020104020204" pitchFamily="34" charset="0"/>
            </a:endParaRP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72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543</Words>
  <Application>Microsoft Office PowerPoint</Application>
  <PresentationFormat>Grand écran</PresentationFormat>
  <Paragraphs>185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Abadi</vt:lpstr>
      <vt:lpstr>Alef</vt:lpstr>
      <vt:lpstr>Arial</vt:lpstr>
      <vt:lpstr>Calibri</vt:lpstr>
      <vt:lpstr>Calibri Light</vt:lpstr>
      <vt:lpstr>Wingdings</vt:lpstr>
      <vt:lpstr>Thème Office</vt:lpstr>
      <vt:lpstr>MASTER HISTOIRE  Parcours : MEMPHIS </vt:lpstr>
      <vt:lpstr>CARACTERISTIQUES DU PARCOURS</vt:lpstr>
      <vt:lpstr>Caractéristiques des enseignements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VALIDATION DU MASTER </vt:lpstr>
      <vt:lpstr>Juin 2023 une de nos étudiantes a fait son master sur stage en Histoire  aux archives de Blois et réalisé la plaquette de visite de l’exposition</vt:lpstr>
      <vt:lpstr>   SE PRÉPARER AUX MÉTIERS DE LA BIBLIOTHÈQUE  </vt:lpstr>
      <vt:lpstr>MÉTIERS DE LA DOCUMENTATION EN INSTITUTIONS PATRIMONIALES </vt:lpstr>
      <vt:lpstr>STAGE LONG EN ARCHIVES </vt:lpstr>
      <vt:lpstr>STAGE LONG EN MUSÉE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 </dc:title>
  <dc:creator>Anna Caiozzo Roussel</dc:creator>
  <cp:lastModifiedBy>Anna Caiozzo Roussel</cp:lastModifiedBy>
  <cp:revision>10</cp:revision>
  <dcterms:created xsi:type="dcterms:W3CDTF">2024-01-27T09:24:07Z</dcterms:created>
  <dcterms:modified xsi:type="dcterms:W3CDTF">2024-02-07T08:33:02Z</dcterms:modified>
</cp:coreProperties>
</file>