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
  </p:notesMasterIdLst>
  <p:handoutMasterIdLst>
    <p:handoutMasterId r:id="rId9"/>
  </p:handoutMasterIdLst>
  <p:sldIdLst>
    <p:sldId id="272" r:id="rId2"/>
    <p:sldId id="258" r:id="rId3"/>
    <p:sldId id="273" r:id="rId4"/>
    <p:sldId id="274" r:id="rId5"/>
    <p:sldId id="275" r:id="rId6"/>
    <p:sldId id="276" r:id="rId7"/>
  </p:sldIdLst>
  <p:sldSz cx="9144000" cy="6858000" type="screen4x3"/>
  <p:notesSz cx="6797675" cy="9926638"/>
  <p:custShowLst>
    <p:custShow name="UFR ST 2024" id="0">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18BC4A66-50EF-4643-817C-999541F9705B}">
          <p14:sldIdLst>
            <p14:sldId id="272"/>
            <p14:sldId id="258"/>
            <p14:sldId id="273"/>
            <p14:sldId id="274"/>
            <p14:sldId id="275"/>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B7C5"/>
    <a:srgbClr val="2436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14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E5D7157-A81B-4CD3-A2E8-5245B1A7A2DC}" type="datetimeFigureOut">
              <a:rPr lang="fr-FR" smtClean="0"/>
              <a:t>12/06/2024</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33619E77-2957-4823-8D54-6BC1282359B9}" type="slidenum">
              <a:rPr lang="fr-FR" smtClean="0"/>
              <a:t>‹N°›</a:t>
            </a:fld>
            <a:endParaRPr lang="fr-FR"/>
          </a:p>
        </p:txBody>
      </p:sp>
    </p:spTree>
    <p:extLst>
      <p:ext uri="{BB962C8B-B14F-4D97-AF65-F5344CB8AC3E}">
        <p14:creationId xmlns:p14="http://schemas.microsoft.com/office/powerpoint/2010/main" val="308042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4DA5821-6F0E-4B31-BB0D-1F6DD27BDBE9}" type="datetimeFigureOut">
              <a:rPr lang="fr-FR" smtClean="0"/>
              <a:t>12/06/2024</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854A465-7932-458B-824F-FDFFD4EA5B9A}" type="slidenum">
              <a:rPr lang="fr-FR" smtClean="0"/>
              <a:t>‹N°›</a:t>
            </a:fld>
            <a:endParaRPr lang="fr-FR"/>
          </a:p>
        </p:txBody>
      </p:sp>
    </p:spTree>
    <p:extLst>
      <p:ext uri="{BB962C8B-B14F-4D97-AF65-F5344CB8AC3E}">
        <p14:creationId xmlns:p14="http://schemas.microsoft.com/office/powerpoint/2010/main" val="69831874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69EE6F87-9C27-4B7B-B096-BCCA0CFD3125}" type="datetimeFigureOut">
              <a:rPr lang="fr-FR" smtClean="0"/>
              <a:t>12/06/2024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3032701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EE6F87-9C27-4B7B-B096-BCCA0CFD3125}" type="datetimeFigureOut">
              <a:rPr lang="fr-FR" smtClean="0"/>
              <a:t>12/06/2024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2760833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EE6F87-9C27-4B7B-B096-BCCA0CFD3125}" type="datetimeFigureOut">
              <a:rPr lang="fr-FR" smtClean="0"/>
              <a:t>12/06/2024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3907211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EE6F87-9C27-4B7B-B096-BCCA0CFD3125}" type="datetimeFigureOut">
              <a:rPr lang="fr-FR" smtClean="0"/>
              <a:t>12/06/2024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250682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69EE6F87-9C27-4B7B-B096-BCCA0CFD3125}" type="datetimeFigureOut">
              <a:rPr lang="fr-FR" smtClean="0"/>
              <a:t>12/06/2024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3558225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9EE6F87-9C27-4B7B-B096-BCCA0CFD3125}" type="datetimeFigureOut">
              <a:rPr lang="fr-FR" smtClean="0"/>
              <a:t>12/06/2024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208038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9EE6F87-9C27-4B7B-B096-BCCA0CFD3125}" type="datetimeFigureOut">
              <a:rPr lang="fr-FR" smtClean="0"/>
              <a:t>12/06/2024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412345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9EE6F87-9C27-4B7B-B096-BCCA0CFD3125}" type="datetimeFigureOut">
              <a:rPr lang="fr-FR" smtClean="0"/>
              <a:t>12/06/2024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1610004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E6F87-9C27-4B7B-B096-BCCA0CFD3125}" type="datetimeFigureOut">
              <a:rPr lang="fr-FR" smtClean="0"/>
              <a:t>12/06/2024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1819423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9EE6F87-9C27-4B7B-B096-BCCA0CFD3125}" type="datetimeFigureOut">
              <a:rPr lang="fr-FR" smtClean="0"/>
              <a:t>12/06/2024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3566570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9EE6F87-9C27-4B7B-B096-BCCA0CFD3125}" type="datetimeFigureOut">
              <a:rPr lang="fr-FR" smtClean="0"/>
              <a:t>12/06/2024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B91B53-F72E-471F-9C92-1CE72D923391}" type="slidenum">
              <a:rPr lang="fr-FR" smtClean="0"/>
              <a:t>‹N°›</a:t>
            </a:fld>
            <a:endParaRPr lang="fr-FR"/>
          </a:p>
        </p:txBody>
      </p:sp>
    </p:spTree>
    <p:extLst>
      <p:ext uri="{BB962C8B-B14F-4D97-AF65-F5344CB8AC3E}">
        <p14:creationId xmlns:p14="http://schemas.microsoft.com/office/powerpoint/2010/main" val="31215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3000"/>
            <a:lum/>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E6F87-9C27-4B7B-B096-BCCA0CFD3125}" type="datetimeFigureOut">
              <a:rPr lang="fr-FR" smtClean="0"/>
              <a:t>12/06/2024</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91B53-F72E-471F-9C92-1CE72D923391}" type="slidenum">
              <a:rPr lang="fr-FR" smtClean="0"/>
              <a:t>‹N°›</a:t>
            </a:fld>
            <a:endParaRPr lang="fr-FR"/>
          </a:p>
        </p:txBody>
      </p:sp>
    </p:spTree>
    <p:extLst>
      <p:ext uri="{BB962C8B-B14F-4D97-AF65-F5344CB8AC3E}">
        <p14:creationId xmlns:p14="http://schemas.microsoft.com/office/powerpoint/2010/main" val="35732267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20" name="ZoneTexte 19"/>
          <p:cNvSpPr txBox="1"/>
          <p:nvPr/>
        </p:nvSpPr>
        <p:spPr>
          <a:xfrm>
            <a:off x="219259" y="1740092"/>
            <a:ext cx="8924741" cy="1169551"/>
          </a:xfrm>
          <a:prstGeom prst="rect">
            <a:avLst/>
          </a:prstGeom>
          <a:noFill/>
        </p:spPr>
        <p:txBody>
          <a:bodyPr wrap="square" rtlCol="0">
            <a:spAutoFit/>
          </a:bodyPr>
          <a:lstStyle/>
          <a:p>
            <a:endParaRPr lang="fr-FR" sz="3200" b="1" dirty="0">
              <a:solidFill>
                <a:srgbClr val="2CB7C5"/>
              </a:solidFill>
              <a:latin typeface="Century Gothic" panose="020B0502020202020204" pitchFamily="34" charset="0"/>
            </a:endParaRPr>
          </a:p>
          <a:p>
            <a:r>
              <a:rPr lang="fr-FR" dirty="0">
                <a:solidFill>
                  <a:srgbClr val="2CB7C5"/>
                </a:solidFill>
                <a:latin typeface="Century Gothic" panose="020B0502020202020204" pitchFamily="34" charset="0"/>
              </a:rPr>
              <a:t/>
            </a:r>
            <a:br>
              <a:rPr lang="fr-FR" dirty="0">
                <a:solidFill>
                  <a:srgbClr val="2CB7C5"/>
                </a:solidFill>
                <a:latin typeface="Century Gothic" panose="020B0502020202020204" pitchFamily="34" charset="0"/>
              </a:rPr>
            </a:br>
            <a:endParaRPr lang="fr-FR" sz="2000" b="1" dirty="0">
              <a:solidFill>
                <a:srgbClr val="2CB7C5"/>
              </a:solidFill>
              <a:latin typeface="Century Gothic" panose="020B0502020202020204" pitchFamily="34" charset="0"/>
            </a:endParaRPr>
          </a:p>
        </p:txBody>
      </p:sp>
      <p:pic>
        <p:nvPicPr>
          <p:cNvPr id="3" name="Imag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4563" y="1803861"/>
            <a:ext cx="7834131" cy="3965171"/>
          </a:xfrm>
          <a:prstGeom prst="rect">
            <a:avLst/>
          </a:prstGeom>
        </p:spPr>
      </p:pic>
    </p:spTree>
    <p:extLst>
      <p:ext uri="{BB962C8B-B14F-4D97-AF65-F5344CB8AC3E}">
        <p14:creationId xmlns:p14="http://schemas.microsoft.com/office/powerpoint/2010/main" val="636127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4" name="ZoneTexte 3"/>
          <p:cNvSpPr txBox="1"/>
          <p:nvPr/>
        </p:nvSpPr>
        <p:spPr>
          <a:xfrm>
            <a:off x="349134" y="1404851"/>
            <a:ext cx="8661862" cy="4493538"/>
          </a:xfrm>
          <a:prstGeom prst="rect">
            <a:avLst/>
          </a:prstGeom>
          <a:noFill/>
        </p:spPr>
        <p:txBody>
          <a:bodyPr wrap="square" rtlCol="0">
            <a:spAutoFit/>
          </a:bodyPr>
          <a:lstStyle/>
          <a:p>
            <a:pPr algn="ctr"/>
            <a:r>
              <a:rPr lang="fr-FR" sz="2800" b="1" dirty="0" smtClean="0">
                <a:solidFill>
                  <a:srgbClr val="2CB7C5"/>
                </a:solidFill>
                <a:latin typeface="Century Gothic" panose="020B0502020202020204" pitchFamily="34" charset="0"/>
              </a:rPr>
              <a:t>Programme de la cérémonie</a:t>
            </a:r>
          </a:p>
          <a:p>
            <a:endParaRPr lang="fr-FR" sz="1600" b="1" i="1" dirty="0" smtClean="0">
              <a:solidFill>
                <a:schemeClr val="accent2">
                  <a:lumMod val="75000"/>
                </a:schemeClr>
              </a:solidFill>
              <a:latin typeface="Century Gothic" panose="020B0502020202020204" pitchFamily="34" charset="0"/>
            </a:endParaRPr>
          </a:p>
          <a:p>
            <a:r>
              <a:rPr lang="fr-FR" sz="1600" b="1" i="1" dirty="0" smtClean="0">
                <a:solidFill>
                  <a:srgbClr val="24364B"/>
                </a:solidFill>
                <a:latin typeface="Century Gothic" panose="020B0502020202020204" pitchFamily="34" charset="0"/>
              </a:rPr>
              <a:t>15h00</a:t>
            </a:r>
            <a:r>
              <a:rPr lang="fr-FR" b="1" i="1" dirty="0" smtClean="0">
                <a:solidFill>
                  <a:srgbClr val="24364B"/>
                </a:solidFill>
                <a:latin typeface="Century Gothic" panose="020B0502020202020204" pitchFamily="34" charset="0"/>
              </a:rPr>
              <a:t> : </a:t>
            </a:r>
            <a:r>
              <a:rPr lang="fr-FR" sz="1600" b="1" i="1" dirty="0" smtClean="0">
                <a:solidFill>
                  <a:srgbClr val="24364B"/>
                </a:solidFill>
                <a:latin typeface="Century Gothic" panose="020B0502020202020204" pitchFamily="34" charset="0"/>
              </a:rPr>
              <a:t>Accueil des participants </a:t>
            </a:r>
            <a:r>
              <a:rPr lang="fr-FR" sz="1400" i="1" dirty="0" smtClean="0">
                <a:solidFill>
                  <a:srgbClr val="24364B"/>
                </a:solidFill>
                <a:latin typeface="Century Gothic" panose="020B0502020202020204" pitchFamily="34" charset="0"/>
              </a:rPr>
              <a:t>(Hall du bâtiment STAPS)</a:t>
            </a:r>
          </a:p>
          <a:p>
            <a:endParaRPr lang="fr-FR" sz="1400" i="1" dirty="0" smtClean="0">
              <a:solidFill>
                <a:srgbClr val="24364B"/>
              </a:solidFill>
              <a:latin typeface="Century Gothic" panose="020B0502020202020204" pitchFamily="34" charset="0"/>
            </a:endParaRPr>
          </a:p>
          <a:p>
            <a:r>
              <a:rPr lang="fr-FR" sz="1600" b="1" i="1" dirty="0" smtClean="0">
                <a:solidFill>
                  <a:srgbClr val="24364B"/>
                </a:solidFill>
                <a:latin typeface="Century Gothic" panose="020B0502020202020204" pitchFamily="34" charset="0"/>
              </a:rPr>
              <a:t>15h15 : Discours d’accueil – AMPHI 1 – STAPS </a:t>
            </a:r>
          </a:p>
          <a:p>
            <a:pPr marL="457200" indent="-457200">
              <a:buFontTx/>
              <a:buChar char="-"/>
            </a:pPr>
            <a:r>
              <a:rPr lang="fr-FR" sz="1600" b="1" i="1" dirty="0" smtClean="0">
                <a:solidFill>
                  <a:srgbClr val="24364B"/>
                </a:solidFill>
                <a:latin typeface="Century Gothic" panose="020B0502020202020204" pitchFamily="34" charset="0"/>
              </a:rPr>
              <a:t>Stéphane PALLU</a:t>
            </a:r>
            <a:r>
              <a:rPr lang="fr-FR" sz="1400" b="1" i="1" dirty="0" smtClean="0">
                <a:solidFill>
                  <a:srgbClr val="24364B"/>
                </a:solidFill>
                <a:latin typeface="Century Gothic" panose="020B0502020202020204" pitchFamily="34" charset="0"/>
              </a:rPr>
              <a:t>, </a:t>
            </a:r>
            <a:r>
              <a:rPr lang="fr-FR" sz="1600" b="1" i="1" dirty="0" smtClean="0">
                <a:solidFill>
                  <a:srgbClr val="24364B"/>
                </a:solidFill>
                <a:latin typeface="Century Gothic" panose="020B0502020202020204" pitchFamily="34" charset="0"/>
              </a:rPr>
              <a:t>directeur de l’UFR Sciences &amp; Techniques</a:t>
            </a:r>
          </a:p>
          <a:p>
            <a:pPr marL="457200" indent="-457200">
              <a:buFontTx/>
              <a:buChar char="-"/>
            </a:pPr>
            <a:r>
              <a:rPr lang="fr-FR" sz="1600" b="1" i="1" dirty="0" err="1" smtClean="0">
                <a:solidFill>
                  <a:srgbClr val="24364B"/>
                </a:solidFill>
                <a:latin typeface="Century Gothic" panose="020B0502020202020204" pitchFamily="34" charset="0"/>
              </a:rPr>
              <a:t>Eric</a:t>
            </a:r>
            <a:r>
              <a:rPr lang="fr-FR" sz="1600" b="1" i="1" dirty="0" smtClean="0">
                <a:solidFill>
                  <a:srgbClr val="24364B"/>
                </a:solidFill>
                <a:latin typeface="Century Gothic" panose="020B0502020202020204" pitchFamily="34" charset="0"/>
              </a:rPr>
              <a:t> BLOND, Président de l’Université (ou son représentant)</a:t>
            </a:r>
          </a:p>
          <a:p>
            <a:r>
              <a:rPr lang="fr-FR" sz="1400" i="1" dirty="0" smtClean="0">
                <a:solidFill>
                  <a:srgbClr val="24364B"/>
                </a:solidFill>
                <a:latin typeface="Century Gothic" panose="020B0502020202020204" pitchFamily="34" charset="0"/>
              </a:rPr>
              <a:t>A l’issue des discours, répartition des diplômés dans les 3 amphis STAPS</a:t>
            </a:r>
          </a:p>
          <a:p>
            <a:endParaRPr lang="fr-FR" sz="1400" i="1" dirty="0" smtClean="0">
              <a:solidFill>
                <a:srgbClr val="24364B"/>
              </a:solidFill>
              <a:latin typeface="Century Gothic" panose="020B0502020202020204" pitchFamily="34" charset="0"/>
            </a:endParaRPr>
          </a:p>
          <a:p>
            <a:r>
              <a:rPr lang="fr-FR" sz="1600" b="1" i="1" dirty="0" smtClean="0">
                <a:solidFill>
                  <a:srgbClr val="24364B"/>
                </a:solidFill>
                <a:latin typeface="Century Gothic" panose="020B0502020202020204" pitchFamily="34" charset="0"/>
              </a:rPr>
              <a:t>15h45 : Remise des diplômes par promotion</a:t>
            </a:r>
          </a:p>
          <a:p>
            <a:endParaRPr lang="fr-FR" sz="1600" b="1" i="1" dirty="0" smtClean="0">
              <a:solidFill>
                <a:srgbClr val="24364B"/>
              </a:solidFill>
              <a:latin typeface="Century Gothic" panose="020B0502020202020204" pitchFamily="34" charset="0"/>
            </a:endParaRPr>
          </a:p>
          <a:p>
            <a:r>
              <a:rPr lang="fr-FR" sz="1600" b="1" i="1" dirty="0" smtClean="0">
                <a:solidFill>
                  <a:srgbClr val="24364B"/>
                </a:solidFill>
                <a:latin typeface="Century Gothic" panose="020B0502020202020204" pitchFamily="34" charset="0"/>
              </a:rPr>
              <a:t>17h00 : Fin de la cérémonie</a:t>
            </a:r>
          </a:p>
          <a:p>
            <a:endParaRPr lang="fr-FR" sz="1600" b="1" i="1" dirty="0" smtClean="0">
              <a:solidFill>
                <a:srgbClr val="24364B"/>
              </a:solidFill>
              <a:latin typeface="Century Gothic" panose="020B0502020202020204" pitchFamily="34" charset="0"/>
            </a:endParaRPr>
          </a:p>
          <a:p>
            <a:r>
              <a:rPr lang="fr-FR" sz="1600" b="1" i="1" dirty="0" smtClean="0">
                <a:solidFill>
                  <a:srgbClr val="24364B"/>
                </a:solidFill>
                <a:latin typeface="Century Gothic" panose="020B0502020202020204" pitchFamily="34" charset="0"/>
              </a:rPr>
              <a:t>17h10 : Photo de groupe des diplômés </a:t>
            </a:r>
            <a:r>
              <a:rPr lang="fr-FR" sz="1200" dirty="0" smtClean="0">
                <a:solidFill>
                  <a:srgbClr val="24364B"/>
                </a:solidFill>
                <a:latin typeface="Century Gothic" panose="020B0502020202020204" pitchFamily="34" charset="0"/>
              </a:rPr>
              <a:t>(</a:t>
            </a:r>
            <a:r>
              <a:rPr lang="fr-FR" sz="1200" i="1" dirty="0" smtClean="0">
                <a:solidFill>
                  <a:srgbClr val="24364B"/>
                </a:solidFill>
                <a:latin typeface="Century Gothic" panose="020B0502020202020204" pitchFamily="34" charset="0"/>
              </a:rPr>
              <a:t>devant le château de la Source ou au bâtiment STAPS selon les conditions météo)</a:t>
            </a:r>
          </a:p>
          <a:p>
            <a:endParaRPr lang="fr-FR" sz="1200" i="1" dirty="0" smtClean="0">
              <a:solidFill>
                <a:srgbClr val="24364B"/>
              </a:solidFill>
              <a:latin typeface="Century Gothic" panose="020B0502020202020204" pitchFamily="34" charset="0"/>
            </a:endParaRPr>
          </a:p>
          <a:p>
            <a:r>
              <a:rPr lang="fr-FR" sz="1600" b="1" i="1" dirty="0" smtClean="0">
                <a:solidFill>
                  <a:srgbClr val="24364B"/>
                </a:solidFill>
                <a:latin typeface="Century Gothic" panose="020B0502020202020204" pitchFamily="34" charset="0"/>
              </a:rPr>
              <a:t>17h15 : Cocktail </a:t>
            </a:r>
            <a:r>
              <a:rPr lang="fr-FR" sz="1200" i="1" dirty="0" smtClean="0">
                <a:solidFill>
                  <a:srgbClr val="24364B"/>
                </a:solidFill>
                <a:latin typeface="Century Gothic" panose="020B0502020202020204" pitchFamily="34" charset="0"/>
              </a:rPr>
              <a:t>(pelouses du Château ou hall du bâtiment STAPS selon les conditions météo)</a:t>
            </a:r>
          </a:p>
          <a:p>
            <a:endParaRPr lang="fr-FR" sz="1400" i="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3954483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ZoneTexte 2"/>
          <p:cNvSpPr txBox="1"/>
          <p:nvPr/>
        </p:nvSpPr>
        <p:spPr>
          <a:xfrm>
            <a:off x="336553" y="2051971"/>
            <a:ext cx="6884896" cy="4570482"/>
          </a:xfrm>
          <a:prstGeom prst="rect">
            <a:avLst/>
          </a:prstGeom>
          <a:noFill/>
        </p:spPr>
        <p:txBody>
          <a:bodyPr wrap="square" rtlCol="0">
            <a:spAutoFit/>
          </a:bodyPr>
          <a:lstStyle/>
          <a:p>
            <a:r>
              <a:rPr lang="fr-FR" sz="2400" b="1" dirty="0" smtClean="0">
                <a:solidFill>
                  <a:srgbClr val="24364B"/>
                </a:solidFill>
                <a:latin typeface="Century Gothic" panose="020B0502020202020204" pitchFamily="34" charset="0"/>
              </a:rPr>
              <a:t>Masters mention</a:t>
            </a:r>
          </a:p>
          <a:p>
            <a:endParaRPr lang="fr-FR" sz="800" b="1" dirty="0" smtClean="0">
              <a:solidFill>
                <a:srgbClr val="24364B"/>
              </a:solidFill>
              <a:latin typeface="Century Gothic" panose="020B0502020202020204" pitchFamily="34" charset="0"/>
            </a:endParaRPr>
          </a:p>
          <a:p>
            <a:pPr fontAlgn="t"/>
            <a:r>
              <a:rPr lang="fr-FR" sz="1400" b="1">
                <a:solidFill>
                  <a:srgbClr val="24364B"/>
                </a:solidFill>
                <a:latin typeface="Century Gothic" panose="020B0502020202020204" pitchFamily="34" charset="0"/>
              </a:rPr>
              <a:t>Chimie </a:t>
            </a:r>
            <a:r>
              <a:rPr lang="fr-FR" sz="1400" b="1" smtClean="0">
                <a:solidFill>
                  <a:srgbClr val="24364B"/>
                </a:solidFill>
                <a:latin typeface="Century Gothic" panose="020B0502020202020204" pitchFamily="34" charset="0"/>
              </a:rPr>
              <a:t>Moléculaire</a:t>
            </a:r>
          </a:p>
          <a:p>
            <a:pPr fontAlgn="t"/>
            <a:r>
              <a:rPr lang="fr-FR" sz="1100" dirty="0" smtClean="0">
                <a:solidFill>
                  <a:srgbClr val="24364B"/>
                </a:solidFill>
                <a:latin typeface="Century Gothic" panose="020B0502020202020204" pitchFamily="34" charset="0"/>
              </a:rPr>
              <a:t>Spécialité </a:t>
            </a:r>
            <a:r>
              <a:rPr lang="fr-FR" sz="1100" dirty="0">
                <a:solidFill>
                  <a:srgbClr val="24364B"/>
                </a:solidFill>
                <a:latin typeface="Century Gothic" panose="020B0502020202020204" pitchFamily="34" charset="0"/>
              </a:rPr>
              <a:t>Stratégie &amp; Qualité en Chimie Analytique (</a:t>
            </a:r>
            <a:r>
              <a:rPr lang="fr-FR" sz="1100" dirty="0" smtClean="0">
                <a:solidFill>
                  <a:srgbClr val="24364B"/>
                </a:solidFill>
                <a:latin typeface="Century Gothic" panose="020B0502020202020204" pitchFamily="34" charset="0"/>
              </a:rPr>
              <a:t>SQCA)</a:t>
            </a:r>
          </a:p>
          <a:p>
            <a:pPr fontAlgn="t"/>
            <a:r>
              <a:rPr lang="fr-FR" sz="1100" dirty="0" smtClean="0">
                <a:solidFill>
                  <a:srgbClr val="24364B"/>
                </a:solidFill>
                <a:latin typeface="Century Gothic" panose="020B0502020202020204" pitchFamily="34" charset="0"/>
              </a:rPr>
              <a:t>Spécialité </a:t>
            </a:r>
            <a:r>
              <a:rPr lang="fr-FR" sz="1100" dirty="0">
                <a:solidFill>
                  <a:srgbClr val="24364B"/>
                </a:solidFill>
                <a:latin typeface="Century Gothic" panose="020B0502020202020204" pitchFamily="34" charset="0"/>
              </a:rPr>
              <a:t>Chimie Organique et </a:t>
            </a:r>
            <a:r>
              <a:rPr lang="fr-FR" sz="1100" dirty="0" smtClean="0">
                <a:solidFill>
                  <a:srgbClr val="24364B"/>
                </a:solidFill>
                <a:latin typeface="Century Gothic" panose="020B0502020202020204" pitchFamily="34" charset="0"/>
              </a:rPr>
              <a:t>Thérapeutique (COT)</a:t>
            </a:r>
            <a:endParaRPr lang="fr-FR" sz="1100" dirty="0">
              <a:solidFill>
                <a:srgbClr val="24364B"/>
              </a:solidFill>
              <a:latin typeface="Century Gothic" panose="020B0502020202020204" pitchFamily="34" charset="0"/>
            </a:endParaRPr>
          </a:p>
          <a:p>
            <a:pPr fontAlgn="t"/>
            <a:r>
              <a:rPr lang="fr-FR" sz="1100" dirty="0">
                <a:solidFill>
                  <a:srgbClr val="24364B"/>
                </a:solidFill>
                <a:latin typeface="Century Gothic" panose="020B0502020202020204" pitchFamily="34" charset="0"/>
              </a:rPr>
              <a:t>S</a:t>
            </a:r>
            <a:r>
              <a:rPr lang="fr-FR" sz="1100" dirty="0" smtClean="0">
                <a:solidFill>
                  <a:srgbClr val="24364B"/>
                </a:solidFill>
                <a:latin typeface="Century Gothic" panose="020B0502020202020204" pitchFamily="34" charset="0"/>
              </a:rPr>
              <a:t>pécialité </a:t>
            </a:r>
            <a:r>
              <a:rPr lang="fr-FR" sz="1100" dirty="0">
                <a:solidFill>
                  <a:srgbClr val="24364B"/>
                </a:solidFill>
                <a:latin typeface="Century Gothic" panose="020B0502020202020204" pitchFamily="34" charset="0"/>
              </a:rPr>
              <a:t>Bioactifs et </a:t>
            </a:r>
            <a:r>
              <a:rPr lang="fr-FR" sz="1100" dirty="0" smtClean="0">
                <a:solidFill>
                  <a:srgbClr val="24364B"/>
                </a:solidFill>
                <a:latin typeface="Century Gothic" panose="020B0502020202020204" pitchFamily="34" charset="0"/>
              </a:rPr>
              <a:t>Cosmétiques (BC) </a:t>
            </a:r>
          </a:p>
          <a:p>
            <a:pPr fontAlgn="t"/>
            <a:r>
              <a:rPr lang="fr-FR" sz="1100" b="1" dirty="0">
                <a:solidFill>
                  <a:srgbClr val="24364B"/>
                </a:solidFill>
                <a:latin typeface="Century Gothic" panose="020B0502020202020204" pitchFamily="34" charset="0"/>
              </a:rPr>
              <a:t>DU Cursus Master Ingénierie CITC </a:t>
            </a:r>
          </a:p>
          <a:p>
            <a:endParaRPr lang="fr-FR" sz="1200" b="1" dirty="0" smtClean="0">
              <a:solidFill>
                <a:srgbClr val="24364B"/>
              </a:solidFill>
              <a:latin typeface="Century Gothic" panose="020B0502020202020204" pitchFamily="34" charset="0"/>
            </a:endParaRPr>
          </a:p>
          <a:p>
            <a:pPr fontAlgn="t"/>
            <a:r>
              <a:rPr lang="fr-FR" sz="1400" b="1" dirty="0" smtClean="0">
                <a:solidFill>
                  <a:srgbClr val="24364B"/>
                </a:solidFill>
                <a:latin typeface="Century Gothic" panose="020B0502020202020204" pitchFamily="34" charset="0"/>
              </a:rPr>
              <a:t>Mathématiques</a:t>
            </a:r>
            <a:r>
              <a:rPr lang="fr-FR" sz="1400" dirty="0" smtClean="0">
                <a:solidFill>
                  <a:srgbClr val="24364B"/>
                </a:solidFill>
                <a:latin typeface="Century Gothic" panose="020B0502020202020204" pitchFamily="34" charset="0"/>
              </a:rPr>
              <a:t> </a:t>
            </a:r>
          </a:p>
          <a:p>
            <a:pPr fontAlgn="t"/>
            <a:r>
              <a:rPr lang="fr-FR" sz="1100" dirty="0" smtClean="0">
                <a:solidFill>
                  <a:srgbClr val="24364B"/>
                </a:solidFill>
                <a:latin typeface="Century Gothic" panose="020B0502020202020204" pitchFamily="34" charset="0"/>
              </a:rPr>
              <a:t>Parcours </a:t>
            </a:r>
            <a:r>
              <a:rPr lang="fr-FR" sz="1100" dirty="0">
                <a:solidFill>
                  <a:srgbClr val="24364B"/>
                </a:solidFill>
                <a:latin typeface="Century Gothic" panose="020B0502020202020204" pitchFamily="34" charset="0"/>
              </a:rPr>
              <a:t>Mathématiques Appliquées et Statistiques - Statistique &amp; Data Science, Ingénierie Mathématique </a:t>
            </a:r>
            <a:r>
              <a:rPr lang="fr-FR" sz="1100" dirty="0" smtClean="0">
                <a:solidFill>
                  <a:srgbClr val="24364B"/>
                </a:solidFill>
                <a:latin typeface="Century Gothic" panose="020B0502020202020204" pitchFamily="34" charset="0"/>
              </a:rPr>
              <a:t>(MAS)</a:t>
            </a:r>
          </a:p>
          <a:p>
            <a:pPr marL="285750" indent="-285750" fontAlgn="t">
              <a:buFontTx/>
              <a:buChar char="-"/>
            </a:pPr>
            <a:endParaRPr lang="fr-FR" sz="1100" dirty="0">
              <a:solidFill>
                <a:srgbClr val="24364B"/>
              </a:solidFill>
              <a:latin typeface="Century Gothic" panose="020B0502020202020204" pitchFamily="34" charset="0"/>
            </a:endParaRPr>
          </a:p>
          <a:p>
            <a:pPr fontAlgn="t"/>
            <a:r>
              <a:rPr lang="fr-FR" sz="1400" b="1" dirty="0" smtClean="0">
                <a:solidFill>
                  <a:srgbClr val="24364B"/>
                </a:solidFill>
                <a:latin typeface="Century Gothic" panose="020B0502020202020204" pitchFamily="34" charset="0"/>
              </a:rPr>
              <a:t>Physique </a:t>
            </a:r>
            <a:r>
              <a:rPr lang="fr-FR" sz="1400" b="1" dirty="0">
                <a:solidFill>
                  <a:srgbClr val="24364B"/>
                </a:solidFill>
                <a:latin typeface="Century Gothic" panose="020B0502020202020204" pitchFamily="34" charset="0"/>
              </a:rPr>
              <a:t>Appliquée et Ingénierie Physique </a:t>
            </a:r>
            <a:r>
              <a:rPr lang="fr-FR" sz="1400" b="1" dirty="0" smtClean="0">
                <a:solidFill>
                  <a:srgbClr val="24364B"/>
                </a:solidFill>
                <a:latin typeface="Century Gothic" panose="020B0502020202020204" pitchFamily="34" charset="0"/>
              </a:rPr>
              <a:t>(PAIP)</a:t>
            </a:r>
          </a:p>
          <a:p>
            <a:pPr fontAlgn="t"/>
            <a:r>
              <a:rPr lang="fr-FR" sz="1100" dirty="0">
                <a:solidFill>
                  <a:srgbClr val="24364B"/>
                </a:solidFill>
                <a:latin typeface="Century Gothic" panose="020B0502020202020204" pitchFamily="34" charset="0"/>
              </a:rPr>
              <a:t>Spécialité Expertise, Métrologie, Diagnostic (EMD)</a:t>
            </a:r>
          </a:p>
          <a:p>
            <a:pPr fontAlgn="t"/>
            <a:r>
              <a:rPr lang="fr-FR" sz="1100" dirty="0">
                <a:solidFill>
                  <a:srgbClr val="24364B"/>
                </a:solidFill>
                <a:latin typeface="Century Gothic" panose="020B0502020202020204" pitchFamily="34" charset="0"/>
              </a:rPr>
              <a:t>Spécialité Instrumentation, Contrôle et Management </a:t>
            </a:r>
            <a:r>
              <a:rPr lang="fr-FR" sz="1100" dirty="0" smtClean="0">
                <a:solidFill>
                  <a:srgbClr val="24364B"/>
                </a:solidFill>
                <a:latin typeface="Century Gothic" panose="020B0502020202020204" pitchFamily="34" charset="0"/>
              </a:rPr>
              <a:t>des </a:t>
            </a:r>
            <a:r>
              <a:rPr lang="fr-FR" sz="1100" dirty="0">
                <a:solidFill>
                  <a:srgbClr val="24364B"/>
                </a:solidFill>
                <a:latin typeface="Century Gothic" panose="020B0502020202020204" pitchFamily="34" charset="0"/>
              </a:rPr>
              <a:t>Systèmes (ICMS)</a:t>
            </a:r>
          </a:p>
          <a:p>
            <a:pPr fontAlgn="t"/>
            <a:endParaRPr lang="fr-FR" sz="1400" dirty="0">
              <a:solidFill>
                <a:srgbClr val="24364B"/>
              </a:solidFill>
              <a:latin typeface="Century Gothic" panose="020B0502020202020204" pitchFamily="34" charset="0"/>
            </a:endParaRPr>
          </a:p>
          <a:p>
            <a:pPr fontAlgn="t"/>
            <a:r>
              <a:rPr lang="fr-FR" sz="1400" b="1" dirty="0" smtClean="0">
                <a:solidFill>
                  <a:srgbClr val="24364B"/>
                </a:solidFill>
                <a:latin typeface="Century Gothic" panose="020B0502020202020204" pitchFamily="34" charset="0"/>
              </a:rPr>
              <a:t>Physique </a:t>
            </a:r>
            <a:r>
              <a:rPr lang="fr-FR" sz="1400" b="1" dirty="0">
                <a:solidFill>
                  <a:srgbClr val="24364B"/>
                </a:solidFill>
                <a:latin typeface="Century Gothic" panose="020B0502020202020204" pitchFamily="34" charset="0"/>
              </a:rPr>
              <a:t>Fondamentale et Applications </a:t>
            </a:r>
            <a:r>
              <a:rPr lang="fr-FR" sz="1400" b="1" dirty="0" smtClean="0">
                <a:solidFill>
                  <a:srgbClr val="24364B"/>
                </a:solidFill>
                <a:latin typeface="Century Gothic" panose="020B0502020202020204" pitchFamily="34" charset="0"/>
              </a:rPr>
              <a:t>(PHYFA)</a:t>
            </a:r>
          </a:p>
          <a:p>
            <a:pPr fontAlgn="t"/>
            <a:r>
              <a:rPr lang="fr-FR" sz="1100" dirty="0">
                <a:solidFill>
                  <a:srgbClr val="24364B"/>
                </a:solidFill>
                <a:latin typeface="Century Gothic" panose="020B0502020202020204" pitchFamily="34" charset="0"/>
              </a:rPr>
              <a:t>S</a:t>
            </a:r>
            <a:r>
              <a:rPr lang="fr-FR" sz="1100" dirty="0" smtClean="0">
                <a:solidFill>
                  <a:srgbClr val="24364B"/>
                </a:solidFill>
                <a:latin typeface="Century Gothic" panose="020B0502020202020204" pitchFamily="34" charset="0"/>
              </a:rPr>
              <a:t>pécialité </a:t>
            </a:r>
            <a:r>
              <a:rPr lang="fr-FR" sz="1100" dirty="0" err="1" smtClean="0">
                <a:solidFill>
                  <a:srgbClr val="24364B"/>
                </a:solidFill>
                <a:latin typeface="Century Gothic" panose="020B0502020202020204" pitchFamily="34" charset="0"/>
              </a:rPr>
              <a:t>Space</a:t>
            </a:r>
            <a:r>
              <a:rPr lang="fr-FR" sz="1100" dirty="0" smtClean="0">
                <a:solidFill>
                  <a:srgbClr val="24364B"/>
                </a:solidFill>
                <a:latin typeface="Century Gothic" panose="020B0502020202020204" pitchFamily="34" charset="0"/>
              </a:rPr>
              <a:t> </a:t>
            </a:r>
            <a:r>
              <a:rPr lang="fr-FR" sz="1100" dirty="0">
                <a:solidFill>
                  <a:srgbClr val="24364B"/>
                </a:solidFill>
                <a:latin typeface="Century Gothic" panose="020B0502020202020204" pitchFamily="34" charset="0"/>
              </a:rPr>
              <a:t>Sciences &amp; </a:t>
            </a:r>
            <a:r>
              <a:rPr lang="fr-FR" sz="1100" dirty="0" smtClean="0">
                <a:solidFill>
                  <a:srgbClr val="24364B"/>
                </a:solidFill>
                <a:latin typeface="Century Gothic" panose="020B0502020202020204" pitchFamily="34" charset="0"/>
              </a:rPr>
              <a:t>Applications</a:t>
            </a:r>
          </a:p>
          <a:p>
            <a:pPr fontAlgn="t"/>
            <a:r>
              <a:rPr lang="fr-FR" sz="1100" dirty="0">
                <a:solidFill>
                  <a:srgbClr val="24364B"/>
                </a:solidFill>
                <a:latin typeface="Century Gothic" panose="020B0502020202020204" pitchFamily="34" charset="0"/>
              </a:rPr>
              <a:t>S</a:t>
            </a:r>
            <a:r>
              <a:rPr lang="fr-FR" sz="1100" dirty="0" smtClean="0">
                <a:solidFill>
                  <a:srgbClr val="24364B"/>
                </a:solidFill>
                <a:latin typeface="Century Gothic" panose="020B0502020202020204" pitchFamily="34" charset="0"/>
              </a:rPr>
              <a:t>pécialité Matière </a:t>
            </a:r>
            <a:r>
              <a:rPr lang="fr-FR" sz="1100" dirty="0">
                <a:solidFill>
                  <a:srgbClr val="24364B"/>
                </a:solidFill>
                <a:latin typeface="Century Gothic" panose="020B0502020202020204" pitchFamily="34" charset="0"/>
              </a:rPr>
              <a:t>et R</a:t>
            </a:r>
            <a:r>
              <a:rPr lang="fr-FR" sz="1100" dirty="0" smtClean="0">
                <a:solidFill>
                  <a:srgbClr val="24364B"/>
                </a:solidFill>
                <a:latin typeface="Century Gothic" panose="020B0502020202020204" pitchFamily="34" charset="0"/>
              </a:rPr>
              <a:t>ayonnements</a:t>
            </a:r>
          </a:p>
          <a:p>
            <a:pPr marL="342900" indent="-342900" fontAlgn="t">
              <a:buFontTx/>
              <a:buChar char="-"/>
            </a:pPr>
            <a:endParaRPr lang="fr-FR" sz="1100" dirty="0">
              <a:solidFill>
                <a:srgbClr val="24364B"/>
              </a:solidFill>
              <a:latin typeface="Century Gothic" panose="020B0502020202020204" pitchFamily="34" charset="0"/>
            </a:endParaRPr>
          </a:p>
          <a:p>
            <a:pPr fontAlgn="t"/>
            <a:r>
              <a:rPr lang="fr-FR" sz="1200" b="1" dirty="0" smtClean="0">
                <a:solidFill>
                  <a:srgbClr val="24364B"/>
                </a:solidFill>
                <a:latin typeface="Century Gothic" panose="020B0502020202020204" pitchFamily="34" charset="0"/>
              </a:rPr>
              <a:t>Métier </a:t>
            </a:r>
            <a:r>
              <a:rPr lang="fr-FR" sz="1200" b="1" dirty="0">
                <a:solidFill>
                  <a:srgbClr val="24364B"/>
                </a:solidFill>
                <a:latin typeface="Century Gothic" panose="020B0502020202020204" pitchFamily="34" charset="0"/>
              </a:rPr>
              <a:t>de l'Enseignement, de l'Éducation et de la </a:t>
            </a:r>
            <a:r>
              <a:rPr lang="fr-FR" sz="1200" b="1" dirty="0" smtClean="0">
                <a:solidFill>
                  <a:srgbClr val="24364B"/>
                </a:solidFill>
                <a:latin typeface="Century Gothic" panose="020B0502020202020204" pitchFamily="34" charset="0"/>
              </a:rPr>
              <a:t>Formation</a:t>
            </a:r>
            <a:endParaRPr lang="fr-FR" sz="1050" b="1" dirty="0" smtClean="0">
              <a:solidFill>
                <a:srgbClr val="24364B"/>
              </a:solidFill>
              <a:latin typeface="Century Gothic" panose="020B0502020202020204" pitchFamily="34" charset="0"/>
            </a:endParaRPr>
          </a:p>
          <a:p>
            <a:pPr fontAlgn="t"/>
            <a:r>
              <a:rPr lang="fr-FR" sz="1100" dirty="0" smtClean="0">
                <a:solidFill>
                  <a:srgbClr val="24364B"/>
                </a:solidFill>
                <a:latin typeface="Century Gothic" panose="020B0502020202020204" pitchFamily="34" charset="0"/>
              </a:rPr>
              <a:t>Physique</a:t>
            </a:r>
          </a:p>
          <a:p>
            <a:pPr fontAlgn="t"/>
            <a:r>
              <a:rPr lang="fr-FR" sz="1100" dirty="0" smtClean="0">
                <a:solidFill>
                  <a:srgbClr val="24364B"/>
                </a:solidFill>
                <a:latin typeface="Century Gothic" panose="020B0502020202020204" pitchFamily="34" charset="0"/>
              </a:rPr>
              <a:t>Chimie</a:t>
            </a:r>
          </a:p>
          <a:p>
            <a:pPr fontAlgn="t"/>
            <a:r>
              <a:rPr lang="fr-FR" sz="1100" dirty="0" smtClean="0">
                <a:solidFill>
                  <a:srgbClr val="24364B"/>
                </a:solidFill>
                <a:latin typeface="Century Gothic" panose="020B0502020202020204" pitchFamily="34" charset="0"/>
              </a:rPr>
              <a:t>Mathématiques</a:t>
            </a:r>
          </a:p>
        </p:txBody>
      </p:sp>
      <p:sp>
        <p:nvSpPr>
          <p:cNvPr id="2" name="Rectangle 1"/>
          <p:cNvSpPr/>
          <p:nvPr/>
        </p:nvSpPr>
        <p:spPr>
          <a:xfrm>
            <a:off x="336553" y="1008210"/>
            <a:ext cx="4546437" cy="769441"/>
          </a:xfrm>
          <a:prstGeom prst="rect">
            <a:avLst/>
          </a:prstGeom>
        </p:spPr>
        <p:txBody>
          <a:bodyPr wrap="none">
            <a:spAutoFit/>
          </a:bodyPr>
          <a:lstStyle/>
          <a:p>
            <a:pPr algn="ctr"/>
            <a:r>
              <a:rPr lang="fr-FR" sz="4400" b="1" dirty="0" smtClean="0">
                <a:solidFill>
                  <a:srgbClr val="2CB7C5"/>
                </a:solidFill>
                <a:latin typeface="Century Gothic" panose="020B0502020202020204" pitchFamily="34" charset="0"/>
              </a:rPr>
              <a:t>AMPHI 1 - STAPS</a:t>
            </a:r>
            <a:endParaRPr lang="fr-FR" sz="4400" b="1" dirty="0">
              <a:solidFill>
                <a:srgbClr val="2CB7C5"/>
              </a:solidFill>
              <a:latin typeface="Century Gothic" panose="020B0502020202020204" pitchFamily="34" charset="0"/>
            </a:endParaRPr>
          </a:p>
        </p:txBody>
      </p:sp>
    </p:spTree>
    <p:extLst>
      <p:ext uri="{BB962C8B-B14F-4D97-AF65-F5344CB8AC3E}">
        <p14:creationId xmlns:p14="http://schemas.microsoft.com/office/powerpoint/2010/main" val="1561662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ZoneTexte 2"/>
          <p:cNvSpPr txBox="1"/>
          <p:nvPr/>
        </p:nvSpPr>
        <p:spPr>
          <a:xfrm>
            <a:off x="336553" y="2262491"/>
            <a:ext cx="6884896" cy="3308598"/>
          </a:xfrm>
          <a:prstGeom prst="rect">
            <a:avLst/>
          </a:prstGeom>
          <a:noFill/>
        </p:spPr>
        <p:txBody>
          <a:bodyPr wrap="square" rtlCol="0">
            <a:spAutoFit/>
          </a:bodyPr>
          <a:lstStyle/>
          <a:p>
            <a:r>
              <a:rPr lang="fr-FR" sz="2000" b="1" dirty="0" smtClean="0">
                <a:solidFill>
                  <a:srgbClr val="24364B"/>
                </a:solidFill>
                <a:latin typeface="Century Gothic" panose="020B0502020202020204" pitchFamily="34" charset="0"/>
              </a:rPr>
              <a:t>Masters mention</a:t>
            </a:r>
          </a:p>
          <a:p>
            <a:endParaRPr lang="fr-FR" sz="700" b="1" dirty="0" smtClean="0">
              <a:solidFill>
                <a:srgbClr val="24364B"/>
              </a:solidFill>
              <a:latin typeface="Century Gothic" panose="020B0502020202020204" pitchFamily="34" charset="0"/>
            </a:endParaRPr>
          </a:p>
          <a:p>
            <a:pPr fontAlgn="t"/>
            <a:endParaRPr lang="fr-FR" sz="1100" b="1" dirty="0" smtClean="0">
              <a:solidFill>
                <a:srgbClr val="24364B"/>
              </a:solidFill>
              <a:latin typeface="Century Gothic" panose="020B0502020202020204" pitchFamily="34" charset="0"/>
            </a:endParaRPr>
          </a:p>
          <a:p>
            <a:pPr fontAlgn="t"/>
            <a:r>
              <a:rPr lang="fr-FR" sz="1400" b="1" dirty="0">
                <a:solidFill>
                  <a:srgbClr val="24364B"/>
                </a:solidFill>
                <a:latin typeface="Century Gothic" panose="020B0502020202020204" pitchFamily="34" charset="0"/>
              </a:rPr>
              <a:t>MARS </a:t>
            </a:r>
          </a:p>
          <a:p>
            <a:pPr fontAlgn="t"/>
            <a:r>
              <a:rPr lang="fr-FR" sz="1100" dirty="0">
                <a:solidFill>
                  <a:srgbClr val="24364B"/>
                </a:solidFill>
                <a:latin typeface="Century Gothic" panose="020B0502020202020204" pitchFamily="34" charset="0"/>
              </a:rPr>
              <a:t>Spécialité Mécatronique et Signal parcours Automatique</a:t>
            </a:r>
          </a:p>
          <a:p>
            <a:pPr fontAlgn="t"/>
            <a:r>
              <a:rPr lang="fr-FR" sz="1100" dirty="0">
                <a:solidFill>
                  <a:srgbClr val="24364B"/>
                </a:solidFill>
                <a:latin typeface="Century Gothic" panose="020B0502020202020204" pitchFamily="34" charset="0"/>
              </a:rPr>
              <a:t>Spécialité Mécatronique et Signal parcours Robotique</a:t>
            </a:r>
          </a:p>
          <a:p>
            <a:pPr fontAlgn="t"/>
            <a:endParaRPr lang="fr-FR" sz="1100" dirty="0">
              <a:solidFill>
                <a:srgbClr val="24364B"/>
              </a:solidFill>
              <a:latin typeface="Century Gothic" panose="020B0502020202020204" pitchFamily="34" charset="0"/>
            </a:endParaRPr>
          </a:p>
          <a:p>
            <a:pPr fontAlgn="t"/>
            <a:r>
              <a:rPr lang="fr-FR" sz="1400" b="1" dirty="0">
                <a:solidFill>
                  <a:srgbClr val="24364B"/>
                </a:solidFill>
                <a:latin typeface="Century Gothic" panose="020B0502020202020204" pitchFamily="34" charset="0"/>
              </a:rPr>
              <a:t>Mécanique</a:t>
            </a:r>
          </a:p>
          <a:p>
            <a:pPr fontAlgn="t"/>
            <a:r>
              <a:rPr lang="fr-FR" sz="1100" dirty="0">
                <a:solidFill>
                  <a:srgbClr val="24364B"/>
                </a:solidFill>
                <a:latin typeface="Century Gothic" panose="020B0502020202020204" pitchFamily="34" charset="0"/>
              </a:rPr>
              <a:t>Spécialité Génie Civil</a:t>
            </a:r>
          </a:p>
          <a:p>
            <a:pPr fontAlgn="t"/>
            <a:r>
              <a:rPr lang="fr-FR" sz="1100" dirty="0">
                <a:solidFill>
                  <a:srgbClr val="24364B"/>
                </a:solidFill>
                <a:latin typeface="Century Gothic" panose="020B0502020202020204" pitchFamily="34" charset="0"/>
              </a:rPr>
              <a:t>Spécialité Innovation en Conception &amp; Matériaux</a:t>
            </a:r>
          </a:p>
          <a:p>
            <a:pPr fontAlgn="t"/>
            <a:endParaRPr lang="fr-FR" sz="1200" b="1" dirty="0" smtClean="0">
              <a:solidFill>
                <a:srgbClr val="24364B"/>
              </a:solidFill>
              <a:latin typeface="Century Gothic" panose="020B0502020202020204" pitchFamily="34" charset="0"/>
            </a:endParaRPr>
          </a:p>
          <a:p>
            <a:pPr fontAlgn="t"/>
            <a:r>
              <a:rPr lang="fr-FR" sz="1400" b="1" dirty="0" smtClean="0">
                <a:solidFill>
                  <a:srgbClr val="24364B"/>
                </a:solidFill>
                <a:latin typeface="Century Gothic" panose="020B0502020202020204" pitchFamily="34" charset="0"/>
              </a:rPr>
              <a:t>Informatique</a:t>
            </a:r>
          </a:p>
          <a:p>
            <a:pPr fontAlgn="t"/>
            <a:r>
              <a:rPr lang="fr-FR" sz="1200" dirty="0">
                <a:solidFill>
                  <a:srgbClr val="24364B"/>
                </a:solidFill>
                <a:latin typeface="Century Gothic" panose="020B0502020202020204" pitchFamily="34" charset="0"/>
              </a:rPr>
              <a:t>S</a:t>
            </a:r>
            <a:r>
              <a:rPr lang="fr-FR" sz="1200" dirty="0" smtClean="0">
                <a:solidFill>
                  <a:srgbClr val="24364B"/>
                </a:solidFill>
                <a:latin typeface="Century Gothic" panose="020B0502020202020204" pitchFamily="34" charset="0"/>
              </a:rPr>
              <a:t>pécialité </a:t>
            </a:r>
            <a:r>
              <a:rPr lang="fr-FR" sz="1200" dirty="0">
                <a:solidFill>
                  <a:srgbClr val="24364B"/>
                </a:solidFill>
                <a:latin typeface="Century Gothic" panose="020B0502020202020204" pitchFamily="34" charset="0"/>
              </a:rPr>
              <a:t>Informatique Mobile Intelligente et Sécurité (IMIS)</a:t>
            </a:r>
          </a:p>
          <a:p>
            <a:pPr fontAlgn="t"/>
            <a:endParaRPr lang="fr-FR" sz="1200" dirty="0">
              <a:solidFill>
                <a:srgbClr val="24364B"/>
              </a:solidFill>
              <a:latin typeface="Century Gothic" panose="020B0502020202020204" pitchFamily="34" charset="0"/>
            </a:endParaRPr>
          </a:p>
          <a:p>
            <a:pPr fontAlgn="t"/>
            <a:r>
              <a:rPr lang="fr-FR" sz="1400" b="1" dirty="0">
                <a:solidFill>
                  <a:srgbClr val="24364B"/>
                </a:solidFill>
                <a:latin typeface="Century Gothic" panose="020B0502020202020204" pitchFamily="34" charset="0"/>
              </a:rPr>
              <a:t>MIAGE</a:t>
            </a:r>
            <a:r>
              <a:rPr lang="fr-FR" sz="1400" dirty="0">
                <a:solidFill>
                  <a:srgbClr val="24364B"/>
                </a:solidFill>
                <a:latin typeface="Century Gothic" panose="020B0502020202020204" pitchFamily="34" charset="0"/>
              </a:rPr>
              <a:t> </a:t>
            </a:r>
            <a:r>
              <a:rPr lang="fr-FR" sz="1400" b="1" dirty="0">
                <a:solidFill>
                  <a:srgbClr val="24364B"/>
                </a:solidFill>
                <a:latin typeface="Century Gothic" panose="020B0502020202020204" pitchFamily="34" charset="0"/>
              </a:rPr>
              <a:t>(méthodes informatiques appliquées à la gestion des entreprises)</a:t>
            </a:r>
          </a:p>
          <a:p>
            <a:pPr fontAlgn="t"/>
            <a:r>
              <a:rPr lang="fr-FR" sz="1200" dirty="0" smtClean="0">
                <a:solidFill>
                  <a:srgbClr val="24364B"/>
                </a:solidFill>
                <a:latin typeface="Century Gothic" panose="020B0502020202020204" pitchFamily="34" charset="0"/>
              </a:rPr>
              <a:t>Spécialité </a:t>
            </a:r>
            <a:r>
              <a:rPr lang="fr-FR" sz="1200" dirty="0">
                <a:solidFill>
                  <a:srgbClr val="24364B"/>
                </a:solidFill>
                <a:latin typeface="Century Gothic" panose="020B0502020202020204" pitchFamily="34" charset="0"/>
              </a:rPr>
              <a:t>Systèmes d'Information Répartis (SIR)</a:t>
            </a:r>
          </a:p>
          <a:p>
            <a:pPr fontAlgn="t"/>
            <a:r>
              <a:rPr lang="fr-FR" sz="1200" dirty="0">
                <a:solidFill>
                  <a:srgbClr val="24364B"/>
                </a:solidFill>
                <a:latin typeface="Century Gothic" panose="020B0502020202020204" pitchFamily="34" charset="0"/>
              </a:rPr>
              <a:t>S</a:t>
            </a:r>
            <a:r>
              <a:rPr lang="fr-FR" sz="1200" dirty="0" smtClean="0">
                <a:solidFill>
                  <a:srgbClr val="24364B"/>
                </a:solidFill>
                <a:latin typeface="Century Gothic" panose="020B0502020202020204" pitchFamily="34" charset="0"/>
              </a:rPr>
              <a:t>pécialité </a:t>
            </a:r>
            <a:r>
              <a:rPr lang="fr-FR" sz="1200" dirty="0">
                <a:solidFill>
                  <a:srgbClr val="24364B"/>
                </a:solidFill>
                <a:latin typeface="Century Gothic" panose="020B0502020202020204" pitchFamily="34" charset="0"/>
              </a:rPr>
              <a:t>Systèmes d'Information des Métiers du Social et de l'Assurance (SIMSA)</a:t>
            </a:r>
            <a:endParaRPr lang="fr-FR" dirty="0">
              <a:solidFill>
                <a:srgbClr val="24364B"/>
              </a:solidFill>
              <a:latin typeface="Century Gothic" panose="020B0502020202020204" pitchFamily="34" charset="0"/>
            </a:endParaRPr>
          </a:p>
        </p:txBody>
      </p:sp>
      <p:sp>
        <p:nvSpPr>
          <p:cNvPr id="2" name="Rectangle 1"/>
          <p:cNvSpPr/>
          <p:nvPr/>
        </p:nvSpPr>
        <p:spPr>
          <a:xfrm>
            <a:off x="336553" y="1157839"/>
            <a:ext cx="4546437" cy="769441"/>
          </a:xfrm>
          <a:prstGeom prst="rect">
            <a:avLst/>
          </a:prstGeom>
        </p:spPr>
        <p:txBody>
          <a:bodyPr wrap="none">
            <a:spAutoFit/>
          </a:bodyPr>
          <a:lstStyle/>
          <a:p>
            <a:pPr algn="ctr"/>
            <a:r>
              <a:rPr lang="fr-FR" sz="4400" b="1" dirty="0" smtClean="0">
                <a:solidFill>
                  <a:srgbClr val="2CB7C5"/>
                </a:solidFill>
                <a:latin typeface="Century Gothic" panose="020B0502020202020204" pitchFamily="34" charset="0"/>
              </a:rPr>
              <a:t>AMPHI 2 - STAPS</a:t>
            </a:r>
            <a:endParaRPr lang="fr-FR" sz="4400" b="1" dirty="0">
              <a:solidFill>
                <a:srgbClr val="2CB7C5"/>
              </a:solidFill>
              <a:latin typeface="Century Gothic" panose="020B0502020202020204" pitchFamily="34" charset="0"/>
            </a:endParaRPr>
          </a:p>
        </p:txBody>
      </p:sp>
    </p:spTree>
    <p:extLst>
      <p:ext uri="{BB962C8B-B14F-4D97-AF65-F5344CB8AC3E}">
        <p14:creationId xmlns:p14="http://schemas.microsoft.com/office/powerpoint/2010/main" val="1329421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ZoneTexte 2"/>
          <p:cNvSpPr txBox="1"/>
          <p:nvPr/>
        </p:nvSpPr>
        <p:spPr>
          <a:xfrm>
            <a:off x="336553" y="2187676"/>
            <a:ext cx="8400123" cy="3693319"/>
          </a:xfrm>
          <a:prstGeom prst="rect">
            <a:avLst/>
          </a:prstGeom>
          <a:noFill/>
        </p:spPr>
        <p:txBody>
          <a:bodyPr wrap="square" rtlCol="0">
            <a:spAutoFit/>
          </a:bodyPr>
          <a:lstStyle/>
          <a:p>
            <a:pPr fontAlgn="t"/>
            <a:r>
              <a:rPr lang="fr-FR" sz="1400" b="1" dirty="0">
                <a:solidFill>
                  <a:srgbClr val="24364B"/>
                </a:solidFill>
                <a:latin typeface="Century Gothic" panose="020B0502020202020204" pitchFamily="34" charset="0"/>
              </a:rPr>
              <a:t>Sciences du Vivant </a:t>
            </a:r>
          </a:p>
          <a:p>
            <a:pPr fontAlgn="t"/>
            <a:r>
              <a:rPr lang="fr-FR" sz="1200" dirty="0" smtClean="0">
                <a:solidFill>
                  <a:srgbClr val="24364B"/>
                </a:solidFill>
                <a:latin typeface="Century Gothic" panose="020B0502020202020204" pitchFamily="34" charset="0"/>
              </a:rPr>
              <a:t>Spécialité </a:t>
            </a:r>
            <a:r>
              <a:rPr lang="fr-FR" sz="1200" dirty="0">
                <a:solidFill>
                  <a:srgbClr val="24364B"/>
                </a:solidFill>
                <a:latin typeface="Century Gothic" panose="020B0502020202020204" pitchFamily="34" charset="0"/>
              </a:rPr>
              <a:t>Biotechnologies, Biologie Moléculaire et Cellulaire (BBMC</a:t>
            </a:r>
            <a:r>
              <a:rPr lang="fr-FR" sz="1200" dirty="0" smtClean="0">
                <a:solidFill>
                  <a:srgbClr val="24364B"/>
                </a:solidFill>
                <a:latin typeface="Century Gothic" panose="020B0502020202020204" pitchFamily="34" charset="0"/>
              </a:rPr>
              <a:t>)</a:t>
            </a:r>
          </a:p>
          <a:p>
            <a:pPr fontAlgn="t"/>
            <a:endParaRPr lang="fr-FR" sz="1200" dirty="0">
              <a:solidFill>
                <a:srgbClr val="24364B"/>
              </a:solidFill>
              <a:latin typeface="Century Gothic" panose="020B0502020202020204" pitchFamily="34" charset="0"/>
            </a:endParaRPr>
          </a:p>
          <a:p>
            <a:r>
              <a:rPr lang="fr-FR" sz="1400" b="1" dirty="0" err="1">
                <a:solidFill>
                  <a:srgbClr val="24364B"/>
                </a:solidFill>
                <a:latin typeface="Century Gothic" panose="020B0502020202020204" pitchFamily="34" charset="0"/>
              </a:rPr>
              <a:t>Agrosciences</a:t>
            </a:r>
            <a:r>
              <a:rPr lang="fr-FR" sz="1400" b="1" dirty="0">
                <a:solidFill>
                  <a:srgbClr val="24364B"/>
                </a:solidFill>
                <a:latin typeface="Century Gothic" panose="020B0502020202020204" pitchFamily="34" charset="0"/>
              </a:rPr>
              <a:t>, Environnement, Territoire, Paysage, Forêt </a:t>
            </a:r>
          </a:p>
          <a:p>
            <a:r>
              <a:rPr lang="fr-FR" sz="1200" dirty="0" smtClean="0">
                <a:solidFill>
                  <a:srgbClr val="24364B"/>
                </a:solidFill>
                <a:latin typeface="Century Gothic" panose="020B0502020202020204" pitchFamily="34" charset="0"/>
              </a:rPr>
              <a:t>Spécialité </a:t>
            </a:r>
            <a:r>
              <a:rPr lang="fr-FR" sz="1200" dirty="0">
                <a:solidFill>
                  <a:srgbClr val="24364B"/>
                </a:solidFill>
                <a:latin typeface="Century Gothic" panose="020B0502020202020204" pitchFamily="34" charset="0"/>
              </a:rPr>
              <a:t>Biologie Intégrative et Changements Globaux (BICG)</a:t>
            </a:r>
          </a:p>
          <a:p>
            <a:r>
              <a:rPr lang="fr-FR" sz="1200" dirty="0" smtClean="0">
                <a:solidFill>
                  <a:srgbClr val="24364B"/>
                </a:solidFill>
                <a:latin typeface="Century Gothic" panose="020B0502020202020204" pitchFamily="34" charset="0"/>
              </a:rPr>
              <a:t>Spécialité </a:t>
            </a:r>
            <a:r>
              <a:rPr lang="fr-FR" sz="1200" dirty="0">
                <a:solidFill>
                  <a:srgbClr val="24364B"/>
                </a:solidFill>
                <a:latin typeface="Century Gothic" panose="020B0502020202020204" pitchFamily="34" charset="0"/>
              </a:rPr>
              <a:t>Forêt et Mobilisation des Bois (FMB)</a:t>
            </a:r>
          </a:p>
          <a:p>
            <a:endParaRPr lang="fr-FR" sz="1200" dirty="0">
              <a:solidFill>
                <a:srgbClr val="24364B"/>
              </a:solidFill>
              <a:latin typeface="Century Gothic" panose="020B0502020202020204" pitchFamily="34" charset="0"/>
            </a:endParaRPr>
          </a:p>
          <a:p>
            <a:pPr fontAlgn="t"/>
            <a:r>
              <a:rPr lang="fr-FR" sz="1400" b="1" dirty="0">
                <a:solidFill>
                  <a:srgbClr val="24364B"/>
                </a:solidFill>
                <a:latin typeface="Century Gothic" panose="020B0502020202020204" pitchFamily="34" charset="0"/>
              </a:rPr>
              <a:t>STAPS – Activité Physique Adaptée et Santé</a:t>
            </a:r>
          </a:p>
          <a:p>
            <a:pPr fontAlgn="t"/>
            <a:endParaRPr lang="fr-FR" sz="1400" b="1" dirty="0">
              <a:solidFill>
                <a:srgbClr val="24364B"/>
              </a:solidFill>
              <a:latin typeface="Century Gothic" panose="020B0502020202020204" pitchFamily="34" charset="0"/>
            </a:endParaRPr>
          </a:p>
          <a:p>
            <a:pPr fontAlgn="t"/>
            <a:r>
              <a:rPr lang="fr-FR" sz="1400" b="1" dirty="0">
                <a:solidFill>
                  <a:srgbClr val="24364B"/>
                </a:solidFill>
                <a:latin typeface="Century Gothic" panose="020B0502020202020204" pitchFamily="34" charset="0"/>
              </a:rPr>
              <a:t>STAPS – Aménagement, Management et Valorisation des évènements Sportifs et de Loisir</a:t>
            </a:r>
          </a:p>
          <a:p>
            <a:pPr fontAlgn="t"/>
            <a:endParaRPr lang="fr-FR" sz="1400" b="1" dirty="0">
              <a:solidFill>
                <a:srgbClr val="24364B"/>
              </a:solidFill>
              <a:latin typeface="Century Gothic" panose="020B0502020202020204" pitchFamily="34" charset="0"/>
            </a:endParaRPr>
          </a:p>
          <a:p>
            <a:pPr fontAlgn="t"/>
            <a:r>
              <a:rPr lang="fr-FR" sz="1400" b="1" dirty="0">
                <a:solidFill>
                  <a:srgbClr val="24364B"/>
                </a:solidFill>
                <a:latin typeface="Century Gothic" panose="020B0502020202020204" pitchFamily="34" charset="0"/>
              </a:rPr>
              <a:t>STAPS –  Ingénierie et Ergonomie de L’activité Physique </a:t>
            </a:r>
          </a:p>
          <a:p>
            <a:pPr fontAlgn="t"/>
            <a:r>
              <a:rPr lang="fr-FR" sz="1200" dirty="0">
                <a:solidFill>
                  <a:srgbClr val="24364B"/>
                </a:solidFill>
                <a:latin typeface="Century Gothic" panose="020B0502020202020204" pitchFamily="34" charset="0"/>
              </a:rPr>
              <a:t>S</a:t>
            </a:r>
            <a:r>
              <a:rPr lang="fr-FR" sz="1200" dirty="0" smtClean="0">
                <a:solidFill>
                  <a:srgbClr val="24364B"/>
                </a:solidFill>
                <a:latin typeface="Century Gothic" panose="020B0502020202020204" pitchFamily="34" charset="0"/>
              </a:rPr>
              <a:t>pécialité </a:t>
            </a:r>
            <a:r>
              <a:rPr lang="fr-FR" sz="1200" dirty="0">
                <a:solidFill>
                  <a:srgbClr val="24364B"/>
                </a:solidFill>
                <a:latin typeface="Century Gothic" panose="020B0502020202020204" pitchFamily="34" charset="0"/>
              </a:rPr>
              <a:t>Ergonomie de la Motricité</a:t>
            </a:r>
          </a:p>
          <a:p>
            <a:pPr fontAlgn="t"/>
            <a:r>
              <a:rPr lang="fr-FR" sz="1200" dirty="0" smtClean="0">
                <a:solidFill>
                  <a:srgbClr val="24364B"/>
                </a:solidFill>
                <a:latin typeface="Century Gothic" panose="020B0502020202020204" pitchFamily="34" charset="0"/>
              </a:rPr>
              <a:t>Spécialité </a:t>
            </a:r>
            <a:r>
              <a:rPr lang="fr-FR" sz="1200" dirty="0">
                <a:solidFill>
                  <a:srgbClr val="24364B"/>
                </a:solidFill>
                <a:latin typeface="Century Gothic" panose="020B0502020202020204" pitchFamily="34" charset="0"/>
              </a:rPr>
              <a:t>Système Musculo-Squelettique : pathologie, rééducation et </a:t>
            </a:r>
            <a:r>
              <a:rPr lang="fr-FR" sz="1200" dirty="0" err="1">
                <a:solidFill>
                  <a:srgbClr val="24364B"/>
                </a:solidFill>
                <a:latin typeface="Century Gothic" panose="020B0502020202020204" pitchFamily="34" charset="0"/>
              </a:rPr>
              <a:t>réathlétisation</a:t>
            </a:r>
            <a:r>
              <a:rPr lang="fr-FR" sz="1200" dirty="0">
                <a:solidFill>
                  <a:srgbClr val="24364B"/>
                </a:solidFill>
                <a:latin typeface="Century Gothic" panose="020B0502020202020204" pitchFamily="34" charset="0"/>
              </a:rPr>
              <a:t> - SMP2R</a:t>
            </a:r>
          </a:p>
          <a:p>
            <a:pPr marL="571500" indent="-571500" fontAlgn="t">
              <a:buFontTx/>
              <a:buChar char="-"/>
            </a:pPr>
            <a:endParaRPr lang="fr-FR" sz="1400" dirty="0">
              <a:solidFill>
                <a:srgbClr val="24364B"/>
              </a:solidFill>
              <a:latin typeface="Century Gothic" panose="020B0502020202020204" pitchFamily="34" charset="0"/>
            </a:endParaRPr>
          </a:p>
          <a:p>
            <a:pPr fontAlgn="t"/>
            <a:r>
              <a:rPr lang="fr-FR" sz="1400" b="1" dirty="0">
                <a:solidFill>
                  <a:srgbClr val="24364B"/>
                </a:solidFill>
                <a:latin typeface="Century Gothic" panose="020B0502020202020204" pitchFamily="34" charset="0"/>
              </a:rPr>
              <a:t>Métier de l'Enseignement, de l'Éducation et de la Formation</a:t>
            </a:r>
          </a:p>
          <a:p>
            <a:pPr fontAlgn="t"/>
            <a:r>
              <a:rPr lang="fr-FR" sz="1200" dirty="0" smtClean="0">
                <a:solidFill>
                  <a:srgbClr val="24364B"/>
                </a:solidFill>
                <a:latin typeface="Century Gothic" panose="020B0502020202020204" pitchFamily="34" charset="0"/>
              </a:rPr>
              <a:t>Sciences </a:t>
            </a:r>
            <a:r>
              <a:rPr lang="fr-FR" sz="1200" dirty="0">
                <a:solidFill>
                  <a:srgbClr val="24364B"/>
                </a:solidFill>
                <a:latin typeface="Century Gothic" panose="020B0502020202020204" pitchFamily="34" charset="0"/>
              </a:rPr>
              <a:t>de la Vie et de la Terre : SVT</a:t>
            </a:r>
          </a:p>
          <a:p>
            <a:pPr fontAlgn="t"/>
            <a:r>
              <a:rPr lang="fr-FR" sz="1200" dirty="0" smtClean="0">
                <a:solidFill>
                  <a:srgbClr val="24364B"/>
                </a:solidFill>
                <a:latin typeface="Century Gothic" panose="020B0502020202020204" pitchFamily="34" charset="0"/>
              </a:rPr>
              <a:t>Education </a:t>
            </a:r>
            <a:r>
              <a:rPr lang="fr-FR" sz="1200" dirty="0">
                <a:solidFill>
                  <a:srgbClr val="24364B"/>
                </a:solidFill>
                <a:latin typeface="Century Gothic" panose="020B0502020202020204" pitchFamily="34" charset="0"/>
              </a:rPr>
              <a:t>Physique &amp; Sportive : EPS</a:t>
            </a:r>
          </a:p>
        </p:txBody>
      </p:sp>
      <p:sp>
        <p:nvSpPr>
          <p:cNvPr id="2" name="Rectangle 1"/>
          <p:cNvSpPr/>
          <p:nvPr/>
        </p:nvSpPr>
        <p:spPr>
          <a:xfrm>
            <a:off x="336553" y="1157839"/>
            <a:ext cx="4546437" cy="769441"/>
          </a:xfrm>
          <a:prstGeom prst="rect">
            <a:avLst/>
          </a:prstGeom>
        </p:spPr>
        <p:txBody>
          <a:bodyPr wrap="none">
            <a:spAutoFit/>
          </a:bodyPr>
          <a:lstStyle/>
          <a:p>
            <a:pPr algn="ctr"/>
            <a:r>
              <a:rPr lang="fr-FR" sz="4400" b="1" dirty="0" smtClean="0">
                <a:solidFill>
                  <a:srgbClr val="2CB7C5"/>
                </a:solidFill>
                <a:latin typeface="Century Gothic" panose="020B0502020202020204" pitchFamily="34" charset="0"/>
              </a:rPr>
              <a:t>AMPHI 3 - STAPS</a:t>
            </a:r>
            <a:endParaRPr lang="fr-FR" sz="4400" b="1" dirty="0">
              <a:solidFill>
                <a:srgbClr val="2CB7C5"/>
              </a:solidFill>
              <a:latin typeface="Century Gothic" panose="020B0502020202020204" pitchFamily="34" charset="0"/>
            </a:endParaRPr>
          </a:p>
        </p:txBody>
      </p:sp>
    </p:spTree>
    <p:extLst>
      <p:ext uri="{BB962C8B-B14F-4D97-AF65-F5344CB8AC3E}">
        <p14:creationId xmlns:p14="http://schemas.microsoft.com/office/powerpoint/2010/main" val="2316858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3" name="ZoneTexte 2"/>
          <p:cNvSpPr txBox="1"/>
          <p:nvPr/>
        </p:nvSpPr>
        <p:spPr>
          <a:xfrm>
            <a:off x="336551" y="1963077"/>
            <a:ext cx="8400123" cy="2308324"/>
          </a:xfrm>
          <a:prstGeom prst="rect">
            <a:avLst/>
          </a:prstGeom>
          <a:noFill/>
        </p:spPr>
        <p:txBody>
          <a:bodyPr wrap="square" rtlCol="0">
            <a:spAutoFit/>
          </a:bodyPr>
          <a:lstStyle/>
          <a:p>
            <a:pPr algn="just" fontAlgn="t"/>
            <a:r>
              <a:rPr lang="fr-FR" sz="1400" b="1" dirty="0">
                <a:solidFill>
                  <a:srgbClr val="2CB7C5"/>
                </a:solidFill>
                <a:latin typeface="Century Gothic" panose="020B0502020202020204" pitchFamily="34" charset="0"/>
              </a:rPr>
              <a:t>A vos toques !</a:t>
            </a:r>
          </a:p>
          <a:p>
            <a:pPr algn="just" fontAlgn="t"/>
            <a:endParaRPr lang="fr-FR" sz="1400" dirty="0">
              <a:solidFill>
                <a:srgbClr val="24364B"/>
              </a:solidFill>
              <a:latin typeface="Century Gothic" panose="020B0502020202020204" pitchFamily="34" charset="0"/>
            </a:endParaRPr>
          </a:p>
          <a:p>
            <a:pPr algn="just" fontAlgn="t"/>
            <a:r>
              <a:rPr lang="fr-FR" sz="1400" b="1" dirty="0">
                <a:solidFill>
                  <a:srgbClr val="24364B"/>
                </a:solidFill>
                <a:latin typeface="Century Gothic" panose="020B0502020202020204" pitchFamily="34" charset="0"/>
              </a:rPr>
              <a:t>Une photo de groupe avec l’ensemble des diplômés sera réalisée comme chaque année à l’issue de la remise des diplômes</a:t>
            </a:r>
            <a:r>
              <a:rPr lang="fr-FR" sz="1400" b="1" dirty="0" smtClean="0">
                <a:solidFill>
                  <a:srgbClr val="24364B"/>
                </a:solidFill>
                <a:latin typeface="Century Gothic" panose="020B0502020202020204" pitchFamily="34" charset="0"/>
              </a:rPr>
              <a:t>. </a:t>
            </a:r>
            <a:r>
              <a:rPr lang="fr-FR" sz="1400" b="1" dirty="0" smtClean="0">
                <a:solidFill>
                  <a:srgbClr val="24364B"/>
                </a:solidFill>
                <a:latin typeface="Century Gothic" panose="020B0502020202020204" pitchFamily="34" charset="0"/>
              </a:rPr>
              <a:t>Tenez-vous </a:t>
            </a:r>
            <a:r>
              <a:rPr lang="fr-FR" sz="1400" b="1" dirty="0" smtClean="0">
                <a:solidFill>
                  <a:srgbClr val="24364B"/>
                </a:solidFill>
                <a:latin typeface="Century Gothic" panose="020B0502020202020204" pitchFamily="34" charset="0"/>
              </a:rPr>
              <a:t>prêts !</a:t>
            </a:r>
          </a:p>
          <a:p>
            <a:pPr algn="just" fontAlgn="t"/>
            <a:endParaRPr lang="fr-FR" sz="1600" b="1" dirty="0">
              <a:solidFill>
                <a:srgbClr val="24364B"/>
              </a:solidFill>
              <a:latin typeface="Century Gothic" panose="020B0502020202020204" pitchFamily="34" charset="0"/>
            </a:endParaRPr>
          </a:p>
          <a:p>
            <a:pPr algn="just" fontAlgn="t"/>
            <a:r>
              <a:rPr lang="fr-FR" sz="1200" i="1" dirty="0" smtClean="0">
                <a:solidFill>
                  <a:srgbClr val="24364B"/>
                </a:solidFill>
                <a:latin typeface="Century Gothic" panose="020B0502020202020204" pitchFamily="34" charset="0"/>
              </a:rPr>
              <a:t>Pour votre information, des captations photos et vidéos seront réalisées le jour de la cérémonie pour conserver un souvenir de cette cérémonie et communiquer sur l’évènement, notamment sur les réseaux sociaux.</a:t>
            </a:r>
          </a:p>
          <a:p>
            <a:pPr algn="just" fontAlgn="t"/>
            <a:endParaRPr lang="fr-FR" sz="1200" i="1" dirty="0">
              <a:solidFill>
                <a:srgbClr val="24364B"/>
              </a:solidFill>
              <a:latin typeface="Century Gothic" panose="020B0502020202020204" pitchFamily="34" charset="0"/>
            </a:endParaRPr>
          </a:p>
          <a:p>
            <a:pPr algn="just" fontAlgn="t"/>
            <a:r>
              <a:rPr lang="fr-FR" sz="1200" i="1" dirty="0" smtClean="0">
                <a:solidFill>
                  <a:srgbClr val="24364B"/>
                </a:solidFill>
                <a:latin typeface="Century Gothic" panose="020B0502020202020204" pitchFamily="34" charset="0"/>
              </a:rPr>
              <a:t>Si vous ne souhaitez pas figurer sur les photos publiées, merci de vous rapprocher des photographes de l’UFR Sciences et Techniques, présents lors de l’évènement afin de leur indiquer votre souhait.</a:t>
            </a:r>
          </a:p>
          <a:p>
            <a:pPr algn="just" fontAlgn="t"/>
            <a:endParaRPr lang="fr-FR" sz="1200" dirty="0" smtClean="0">
              <a:solidFill>
                <a:srgbClr val="24364B"/>
              </a:solidFill>
              <a:latin typeface="Century Gothic" panose="020B0502020202020204" pitchFamily="34" charset="0"/>
            </a:endParaRPr>
          </a:p>
        </p:txBody>
      </p:sp>
      <p:sp>
        <p:nvSpPr>
          <p:cNvPr id="2" name="Rectangle 1"/>
          <p:cNvSpPr/>
          <p:nvPr/>
        </p:nvSpPr>
        <p:spPr>
          <a:xfrm>
            <a:off x="1881030" y="1049774"/>
            <a:ext cx="5663730" cy="769441"/>
          </a:xfrm>
          <a:prstGeom prst="rect">
            <a:avLst/>
          </a:prstGeom>
        </p:spPr>
        <p:txBody>
          <a:bodyPr wrap="none">
            <a:spAutoFit/>
          </a:bodyPr>
          <a:lstStyle/>
          <a:p>
            <a:pPr algn="ctr"/>
            <a:r>
              <a:rPr lang="fr-FR" sz="4400" b="1" dirty="0" smtClean="0">
                <a:solidFill>
                  <a:srgbClr val="2CB7C5"/>
                </a:solidFill>
                <a:latin typeface="Century Gothic" panose="020B0502020202020204" pitchFamily="34" charset="0"/>
              </a:rPr>
              <a:t>Souvenir…. Souvenir</a:t>
            </a:r>
            <a:endParaRPr lang="fr-FR" sz="4400" b="1" dirty="0">
              <a:solidFill>
                <a:srgbClr val="2CB7C5"/>
              </a:solidFill>
              <a:latin typeface="Century Gothic" panose="020B0502020202020204" pitchFamily="34" charset="0"/>
            </a:endParaRPr>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6131" y="4415264"/>
            <a:ext cx="5660965" cy="1669476"/>
          </a:xfrm>
          <a:prstGeom prst="rect">
            <a:avLst/>
          </a:prstGeom>
        </p:spPr>
      </p:pic>
    </p:spTree>
    <p:extLst>
      <p:ext uri="{BB962C8B-B14F-4D97-AF65-F5344CB8AC3E}">
        <p14:creationId xmlns:p14="http://schemas.microsoft.com/office/powerpoint/2010/main" val="37949469"/>
      </p:ext>
    </p:extLst>
  </p:cSld>
  <p:clrMapOvr>
    <a:masterClrMapping/>
  </p:clrMapOvr>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 nouveau modèle" id="{51C50904-D79E-4154-9475-D982F8C33F6B}" vid="{C3FDF013-45AA-4BD1-81EF-9A1ABC0E39A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1770</TotalTime>
  <Words>506</Words>
  <Application>Microsoft Office PowerPoint</Application>
  <PresentationFormat>Affichage à l'écran (4:3)</PresentationFormat>
  <Paragraphs>87</Paragraphs>
  <Slides>6</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Titres des diapositives</vt:lpstr>
      </vt:variant>
      <vt:variant>
        <vt:i4>6</vt:i4>
      </vt:variant>
      <vt:variant>
        <vt:lpstr>Diaporamas personnalisés</vt:lpstr>
      </vt:variant>
      <vt:variant>
        <vt:i4>1</vt:i4>
      </vt:variant>
    </vt:vector>
  </HeadingPairs>
  <TitlesOfParts>
    <vt:vector size="12" baseType="lpstr">
      <vt:lpstr>Arial</vt:lpstr>
      <vt:lpstr>Calibri</vt:lpstr>
      <vt:lpstr>Calibri Light</vt:lpstr>
      <vt:lpstr>Century Gothic</vt:lpstr>
      <vt:lpstr>Office Theme</vt:lpstr>
      <vt:lpstr>Présentation PowerPoint</vt:lpstr>
      <vt:lpstr>Présentation PowerPoint</vt:lpstr>
      <vt:lpstr>Présentation PowerPoint</vt:lpstr>
      <vt:lpstr>Présentation PowerPoint</vt:lpstr>
      <vt:lpstr>Présentation PowerPoint</vt:lpstr>
      <vt:lpstr>Présentation PowerPoint</vt:lpstr>
      <vt:lpstr>UFR ST 2024</vt:lpstr>
    </vt:vector>
  </TitlesOfParts>
  <Company>Université d'Orléans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 TAUZI</dc:creator>
  <cp:lastModifiedBy>Marie TAUZI</cp:lastModifiedBy>
  <cp:revision>96</cp:revision>
  <cp:lastPrinted>2024-02-21T09:31:10Z</cp:lastPrinted>
  <dcterms:created xsi:type="dcterms:W3CDTF">2024-02-21T08:28:52Z</dcterms:created>
  <dcterms:modified xsi:type="dcterms:W3CDTF">2024-06-12T11:16:32Z</dcterms:modified>
  <cp:contentStatus/>
</cp:coreProperties>
</file>