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84" r:id="rId5"/>
    <p:sldId id="406" r:id="rId6"/>
    <p:sldId id="413" r:id="rId7"/>
    <p:sldId id="384" r:id="rId8"/>
    <p:sldId id="405" r:id="rId9"/>
    <p:sldId id="394" r:id="rId10"/>
    <p:sldId id="403" r:id="rId11"/>
    <p:sldId id="399" r:id="rId12"/>
    <p:sldId id="400" r:id="rId13"/>
    <p:sldId id="401" r:id="rId14"/>
    <p:sldId id="402" r:id="rId15"/>
    <p:sldId id="386" r:id="rId16"/>
    <p:sldId id="408" r:id="rId17"/>
    <p:sldId id="410" r:id="rId18"/>
    <p:sldId id="409" r:id="rId19"/>
    <p:sldId id="411" r:id="rId20"/>
    <p:sldId id="392" r:id="rId21"/>
    <p:sldId id="393" r:id="rId22"/>
    <p:sldId id="412" r:id="rId23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 Parsil" initials="CP" lastIdx="1" clrIdx="0">
    <p:extLst>
      <p:ext uri="{19B8F6BF-5375-455C-9EA6-DF929625EA0E}">
        <p15:presenceInfo xmlns:p15="http://schemas.microsoft.com/office/powerpoint/2012/main" userId="504611268d6ab3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2D2D2F"/>
    <a:srgbClr val="002060"/>
    <a:srgbClr val="2E2E30"/>
    <a:srgbClr val="212123"/>
    <a:srgbClr val="BC451B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93968" autoAdjust="0"/>
  </p:normalViewPr>
  <p:slideViewPr>
    <p:cSldViewPr snapToGrid="0">
      <p:cViewPr varScale="1">
        <p:scale>
          <a:sx n="60" d="100"/>
          <a:sy n="60" d="100"/>
        </p:scale>
        <p:origin x="636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0DFC9-ED03-4DB9-BC35-157C51E39B69}" type="doc">
      <dgm:prSet loTypeId="urn:microsoft.com/office/officeart/2005/8/layout/cycle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ED99475-2C43-431C-8E42-27173AB3E20D}">
      <dgm:prSet phldrT="[Texte]" custT="1"/>
      <dgm:spPr/>
      <dgm:t>
        <a:bodyPr/>
        <a:lstStyle/>
        <a:p>
          <a:r>
            <a:rPr lang="fr-FR" sz="1900" b="1" dirty="0">
              <a:latin typeface="Century Gothic" panose="020B0502020202020204" pitchFamily="34" charset="0"/>
            </a:rPr>
            <a:t>Préparer le concours </a:t>
          </a:r>
          <a:r>
            <a:rPr lang="fr-FR" sz="1900" dirty="0">
              <a:latin typeface="Century Gothic" panose="020B0502020202020204" pitchFamily="34" charset="0"/>
            </a:rPr>
            <a:t/>
          </a:r>
          <a:br>
            <a:rPr lang="fr-FR" sz="1900" dirty="0">
              <a:latin typeface="Century Gothic" panose="020B0502020202020204" pitchFamily="34" charset="0"/>
            </a:rPr>
          </a:br>
          <a:r>
            <a:rPr lang="fr-FR" sz="1800" dirty="0">
              <a:latin typeface="Century Gothic" panose="020B0502020202020204" pitchFamily="34" charset="0"/>
            </a:rPr>
            <a:t>(dès le M1 !)</a:t>
          </a:r>
        </a:p>
      </dgm:t>
    </dgm:pt>
    <dgm:pt modelId="{CDAC1EF1-BE79-4E06-AE8F-55E97BD2ECF4}" type="parTrans" cxnId="{8BCD2925-47B6-41E0-B4D6-DDC3504BEC40}">
      <dgm:prSet/>
      <dgm:spPr/>
      <dgm:t>
        <a:bodyPr/>
        <a:lstStyle/>
        <a:p>
          <a:endParaRPr lang="fr-FR"/>
        </a:p>
      </dgm:t>
    </dgm:pt>
    <dgm:pt modelId="{16E1A6A4-A010-4A55-BB57-02ED1D83F618}" type="sibTrans" cxnId="{8BCD2925-47B6-41E0-B4D6-DDC3504BEC40}">
      <dgm:prSet/>
      <dgm:spPr/>
      <dgm:t>
        <a:bodyPr/>
        <a:lstStyle/>
        <a:p>
          <a:endParaRPr lang="fr-FR"/>
        </a:p>
      </dgm:t>
    </dgm:pt>
    <dgm:pt modelId="{D2DA8BC2-ED83-4AF3-A96B-A9400F38F66B}">
      <dgm:prSet phldrT="[Texte]" custT="1"/>
      <dgm:spPr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Rédiger, soutenir un mémoire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(scientifique &amp; didactique)</a:t>
          </a:r>
        </a:p>
      </dgm:t>
    </dgm:pt>
    <dgm:pt modelId="{906D50C1-A00C-4E77-A2C8-B01A4050A839}" type="parTrans" cxnId="{501CD9AC-C003-41E7-91E9-6715CA69FD5E}">
      <dgm:prSet/>
      <dgm:spPr/>
      <dgm:t>
        <a:bodyPr/>
        <a:lstStyle/>
        <a:p>
          <a:endParaRPr lang="fr-FR"/>
        </a:p>
      </dgm:t>
    </dgm:pt>
    <dgm:pt modelId="{DF34053A-F3A8-44D4-895A-983F0D1FFD7B}" type="sibTrans" cxnId="{501CD9AC-C003-41E7-91E9-6715CA69FD5E}">
      <dgm:prSet/>
      <dgm:spPr/>
      <dgm:t>
        <a:bodyPr/>
        <a:lstStyle/>
        <a:p>
          <a:endParaRPr lang="fr-FR"/>
        </a:p>
      </dgm:t>
    </dgm:pt>
    <dgm:pt modelId="{98646EB5-11B8-4C41-8F22-1D32B5CCC355}">
      <dgm:prSet phldrT="[Texte]" custT="1"/>
      <dgm:spPr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Observer, enseigner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(M1, M2)</a:t>
          </a:r>
        </a:p>
      </dgm:t>
    </dgm:pt>
    <dgm:pt modelId="{B8C77067-F454-41B3-A85D-2FF9BFD2B0CA}" type="parTrans" cxnId="{6823B956-03A0-4534-943E-1F06B40B8603}">
      <dgm:prSet/>
      <dgm:spPr/>
      <dgm:t>
        <a:bodyPr/>
        <a:lstStyle/>
        <a:p>
          <a:endParaRPr lang="fr-FR"/>
        </a:p>
      </dgm:t>
    </dgm:pt>
    <dgm:pt modelId="{7DD036C9-5521-49F8-BDC2-ABFBF8E43C6E}" type="sibTrans" cxnId="{6823B956-03A0-4534-943E-1F06B40B8603}">
      <dgm:prSet/>
      <dgm:spPr/>
      <dgm:t>
        <a:bodyPr/>
        <a:lstStyle/>
        <a:p>
          <a:endParaRPr lang="fr-FR"/>
        </a:p>
      </dgm:t>
    </dgm:pt>
    <dgm:pt modelId="{D17A2499-717E-4C17-B9E0-B9333634CAB5}">
      <dgm:prSet phldrT="[Texte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r-FR" sz="1900" b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rPr>
            <a:t>Se former au métier</a:t>
          </a:r>
        </a:p>
      </dgm:t>
    </dgm:pt>
    <dgm:pt modelId="{7E709A60-4009-4F2D-8C84-06FBC094A433}" type="parTrans" cxnId="{DE0EC387-3CC1-4FEC-B98C-013FEB41C3C5}">
      <dgm:prSet/>
      <dgm:spPr/>
      <dgm:t>
        <a:bodyPr/>
        <a:lstStyle/>
        <a:p>
          <a:endParaRPr lang="fr-FR"/>
        </a:p>
      </dgm:t>
    </dgm:pt>
    <dgm:pt modelId="{EC6D3436-A123-45D3-87A7-4AA8C528B3F0}" type="sibTrans" cxnId="{DE0EC387-3CC1-4FEC-B98C-013FEB41C3C5}">
      <dgm:prSet/>
      <dgm:spPr/>
      <dgm:t>
        <a:bodyPr/>
        <a:lstStyle/>
        <a:p>
          <a:endParaRPr lang="fr-FR"/>
        </a:p>
      </dgm:t>
    </dgm:pt>
    <dgm:pt modelId="{E904F43B-0D36-4427-B265-4ECBF3408C8C}" type="pres">
      <dgm:prSet presAssocID="{E640DFC9-ED03-4DB9-BC35-157C51E39B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7BDF167-C69B-420D-BB40-84E43AD1DA76}" type="pres">
      <dgm:prSet presAssocID="{EED99475-2C43-431C-8E42-27173AB3E20D}" presName="node" presStyleLbl="node1" presStyleIdx="0" presStyleCnt="4" custScaleX="1771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BD2112-E1B5-4752-B62B-5E8000F4EE00}" type="pres">
      <dgm:prSet presAssocID="{EED99475-2C43-431C-8E42-27173AB3E20D}" presName="spNode" presStyleCnt="0"/>
      <dgm:spPr/>
    </dgm:pt>
    <dgm:pt modelId="{DBFDF5F2-7AFC-41D9-9BEE-0A8086B11F39}" type="pres">
      <dgm:prSet presAssocID="{16E1A6A4-A010-4A55-BB57-02ED1D83F618}" presName="sibTrans" presStyleLbl="sibTrans1D1" presStyleIdx="0" presStyleCnt="4"/>
      <dgm:spPr/>
      <dgm:t>
        <a:bodyPr/>
        <a:lstStyle/>
        <a:p>
          <a:endParaRPr lang="fr-FR"/>
        </a:p>
      </dgm:t>
    </dgm:pt>
    <dgm:pt modelId="{A142966D-56C3-4DCF-BF2D-D2C384239611}" type="pres">
      <dgm:prSet presAssocID="{D2DA8BC2-ED83-4AF3-A96B-A9400F38F66B}" presName="node" presStyleLbl="node1" presStyleIdx="1" presStyleCnt="4" custScaleX="214359">
        <dgm:presLayoutVars>
          <dgm:bulletEnabled val="1"/>
        </dgm:presLayoutVars>
      </dgm:prSet>
      <dgm:spPr>
        <a:xfrm>
          <a:off x="3329153" y="1920213"/>
          <a:ext cx="3825436" cy="1159985"/>
        </a:xfrm>
        <a:prstGeom prst="roundRect">
          <a:avLst/>
        </a:prstGeom>
      </dgm:spPr>
      <dgm:t>
        <a:bodyPr/>
        <a:lstStyle/>
        <a:p>
          <a:endParaRPr lang="fr-FR"/>
        </a:p>
      </dgm:t>
    </dgm:pt>
    <dgm:pt modelId="{CA9D5A57-80BF-442A-BD2F-4079DAD7A263}" type="pres">
      <dgm:prSet presAssocID="{D2DA8BC2-ED83-4AF3-A96B-A9400F38F66B}" presName="spNode" presStyleCnt="0"/>
      <dgm:spPr/>
    </dgm:pt>
    <dgm:pt modelId="{9DED70B0-0611-489D-A33A-B7F0D074F0B7}" type="pres">
      <dgm:prSet presAssocID="{DF34053A-F3A8-44D4-895A-983F0D1FFD7B}" presName="sibTrans" presStyleLbl="sibTrans1D1" presStyleIdx="1" presStyleCnt="4"/>
      <dgm:spPr/>
      <dgm:t>
        <a:bodyPr/>
        <a:lstStyle/>
        <a:p>
          <a:endParaRPr lang="fr-FR"/>
        </a:p>
      </dgm:t>
    </dgm:pt>
    <dgm:pt modelId="{90029244-05CC-41F6-AD8F-B51B982CB337}" type="pres">
      <dgm:prSet presAssocID="{98646EB5-11B8-4C41-8F22-1D32B5CCC355}" presName="node" presStyleLbl="node1" presStyleIdx="2" presStyleCnt="4" custScaleX="161051">
        <dgm:presLayoutVars>
          <dgm:bulletEnabled val="1"/>
        </dgm:presLayoutVars>
      </dgm:prSet>
      <dgm:spPr>
        <a:xfrm>
          <a:off x="1885378" y="3839653"/>
          <a:ext cx="2874105" cy="1159985"/>
        </a:xfrm>
        <a:prstGeom prst="roundRect">
          <a:avLst/>
        </a:prstGeom>
      </dgm:spPr>
      <dgm:t>
        <a:bodyPr/>
        <a:lstStyle/>
        <a:p>
          <a:endParaRPr lang="fr-FR"/>
        </a:p>
      </dgm:t>
    </dgm:pt>
    <dgm:pt modelId="{32AC8A75-BD41-4C02-AED8-CCF716861915}" type="pres">
      <dgm:prSet presAssocID="{98646EB5-11B8-4C41-8F22-1D32B5CCC355}" presName="spNode" presStyleCnt="0"/>
      <dgm:spPr/>
    </dgm:pt>
    <dgm:pt modelId="{86B28E77-E2D8-4D5C-8546-BFB629C2AF56}" type="pres">
      <dgm:prSet presAssocID="{7DD036C9-5521-49F8-BDC2-ABFBF8E43C6E}" presName="sibTrans" presStyleLbl="sibTrans1D1" presStyleIdx="2" presStyleCnt="4"/>
      <dgm:spPr/>
      <dgm:t>
        <a:bodyPr/>
        <a:lstStyle/>
        <a:p>
          <a:endParaRPr lang="fr-FR"/>
        </a:p>
      </dgm:t>
    </dgm:pt>
    <dgm:pt modelId="{392A3810-4A4D-4A2D-8D4E-BFE2F13C4EBA}" type="pres">
      <dgm:prSet presAssocID="{D17A2499-717E-4C17-B9E0-B9333634CAB5}" presName="node" presStyleLbl="node1" presStyleIdx="3" presStyleCnt="4" custScaleX="1948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64A9DA-2909-4C39-94D1-02EAB7FB90BF}" type="pres">
      <dgm:prSet presAssocID="{D17A2499-717E-4C17-B9E0-B9333634CAB5}" presName="spNode" presStyleCnt="0"/>
      <dgm:spPr/>
    </dgm:pt>
    <dgm:pt modelId="{8D9CAF6F-3E84-43D3-AE72-1CF6BB194334}" type="pres">
      <dgm:prSet presAssocID="{EC6D3436-A123-45D3-87A7-4AA8C528B3F0}" presName="sibTrans" presStyleLbl="sibTrans1D1" presStyleIdx="3" presStyleCnt="4"/>
      <dgm:spPr/>
      <dgm:t>
        <a:bodyPr/>
        <a:lstStyle/>
        <a:p>
          <a:endParaRPr lang="fr-FR"/>
        </a:p>
      </dgm:t>
    </dgm:pt>
  </dgm:ptLst>
  <dgm:cxnLst>
    <dgm:cxn modelId="{DE0EC387-3CC1-4FEC-B98C-013FEB41C3C5}" srcId="{E640DFC9-ED03-4DB9-BC35-157C51E39B69}" destId="{D17A2499-717E-4C17-B9E0-B9333634CAB5}" srcOrd="3" destOrd="0" parTransId="{7E709A60-4009-4F2D-8C84-06FBC094A433}" sibTransId="{EC6D3436-A123-45D3-87A7-4AA8C528B3F0}"/>
    <dgm:cxn modelId="{8031DFA1-82E0-4A2C-A51E-E755B54E439E}" type="presOf" srcId="{D17A2499-717E-4C17-B9E0-B9333634CAB5}" destId="{392A3810-4A4D-4A2D-8D4E-BFE2F13C4EBA}" srcOrd="0" destOrd="0" presId="urn:microsoft.com/office/officeart/2005/8/layout/cycle6"/>
    <dgm:cxn modelId="{DC420E44-700B-4AF0-84C9-E95C59A3EBC4}" type="presOf" srcId="{7DD036C9-5521-49F8-BDC2-ABFBF8E43C6E}" destId="{86B28E77-E2D8-4D5C-8546-BFB629C2AF56}" srcOrd="0" destOrd="0" presId="urn:microsoft.com/office/officeart/2005/8/layout/cycle6"/>
    <dgm:cxn modelId="{8BCD2925-47B6-41E0-B4D6-DDC3504BEC40}" srcId="{E640DFC9-ED03-4DB9-BC35-157C51E39B69}" destId="{EED99475-2C43-431C-8E42-27173AB3E20D}" srcOrd="0" destOrd="0" parTransId="{CDAC1EF1-BE79-4E06-AE8F-55E97BD2ECF4}" sibTransId="{16E1A6A4-A010-4A55-BB57-02ED1D83F618}"/>
    <dgm:cxn modelId="{6823B956-03A0-4534-943E-1F06B40B8603}" srcId="{E640DFC9-ED03-4DB9-BC35-157C51E39B69}" destId="{98646EB5-11B8-4C41-8F22-1D32B5CCC355}" srcOrd="2" destOrd="0" parTransId="{B8C77067-F454-41B3-A85D-2FF9BFD2B0CA}" sibTransId="{7DD036C9-5521-49F8-BDC2-ABFBF8E43C6E}"/>
    <dgm:cxn modelId="{7A286B0B-986D-4353-B026-3F258A1A83E7}" type="presOf" srcId="{DF34053A-F3A8-44D4-895A-983F0D1FFD7B}" destId="{9DED70B0-0611-489D-A33A-B7F0D074F0B7}" srcOrd="0" destOrd="0" presId="urn:microsoft.com/office/officeart/2005/8/layout/cycle6"/>
    <dgm:cxn modelId="{94ECB2BD-EEE5-4405-8E8D-38CCE3DFB1FB}" type="presOf" srcId="{98646EB5-11B8-4C41-8F22-1D32B5CCC355}" destId="{90029244-05CC-41F6-AD8F-B51B982CB337}" srcOrd="0" destOrd="0" presId="urn:microsoft.com/office/officeart/2005/8/layout/cycle6"/>
    <dgm:cxn modelId="{501CD9AC-C003-41E7-91E9-6715CA69FD5E}" srcId="{E640DFC9-ED03-4DB9-BC35-157C51E39B69}" destId="{D2DA8BC2-ED83-4AF3-A96B-A9400F38F66B}" srcOrd="1" destOrd="0" parTransId="{906D50C1-A00C-4E77-A2C8-B01A4050A839}" sibTransId="{DF34053A-F3A8-44D4-895A-983F0D1FFD7B}"/>
    <dgm:cxn modelId="{84AF0180-8FB0-4403-8D42-C2F922653F0F}" type="presOf" srcId="{E640DFC9-ED03-4DB9-BC35-157C51E39B69}" destId="{E904F43B-0D36-4427-B265-4ECBF3408C8C}" srcOrd="0" destOrd="0" presId="urn:microsoft.com/office/officeart/2005/8/layout/cycle6"/>
    <dgm:cxn modelId="{FCEB770C-824E-4EE7-9B8B-B7C293DB9CCA}" type="presOf" srcId="{EC6D3436-A123-45D3-87A7-4AA8C528B3F0}" destId="{8D9CAF6F-3E84-43D3-AE72-1CF6BB194334}" srcOrd="0" destOrd="0" presId="urn:microsoft.com/office/officeart/2005/8/layout/cycle6"/>
    <dgm:cxn modelId="{7E37D6B0-9080-4B9F-8AE1-336FD54CA282}" type="presOf" srcId="{EED99475-2C43-431C-8E42-27173AB3E20D}" destId="{07BDF167-C69B-420D-BB40-84E43AD1DA76}" srcOrd="0" destOrd="0" presId="urn:microsoft.com/office/officeart/2005/8/layout/cycle6"/>
    <dgm:cxn modelId="{6A933004-C349-4896-997D-4ED9D11AD177}" type="presOf" srcId="{16E1A6A4-A010-4A55-BB57-02ED1D83F618}" destId="{DBFDF5F2-7AFC-41D9-9BEE-0A8086B11F39}" srcOrd="0" destOrd="0" presId="urn:microsoft.com/office/officeart/2005/8/layout/cycle6"/>
    <dgm:cxn modelId="{77A8D45F-4628-4B2D-91BC-413E0B2F0939}" type="presOf" srcId="{D2DA8BC2-ED83-4AF3-A96B-A9400F38F66B}" destId="{A142966D-56C3-4DCF-BF2D-D2C384239611}" srcOrd="0" destOrd="0" presId="urn:microsoft.com/office/officeart/2005/8/layout/cycle6"/>
    <dgm:cxn modelId="{11707F1E-18FF-4FF1-8F57-8AB4CB8FE4D7}" type="presParOf" srcId="{E904F43B-0D36-4427-B265-4ECBF3408C8C}" destId="{07BDF167-C69B-420D-BB40-84E43AD1DA76}" srcOrd="0" destOrd="0" presId="urn:microsoft.com/office/officeart/2005/8/layout/cycle6"/>
    <dgm:cxn modelId="{E334A668-3292-42C7-B5A4-6020C5A56A11}" type="presParOf" srcId="{E904F43B-0D36-4427-B265-4ECBF3408C8C}" destId="{54BD2112-E1B5-4752-B62B-5E8000F4EE00}" srcOrd="1" destOrd="0" presId="urn:microsoft.com/office/officeart/2005/8/layout/cycle6"/>
    <dgm:cxn modelId="{BF3C27AA-A173-4B8C-B4B2-B1D900F5AAB0}" type="presParOf" srcId="{E904F43B-0D36-4427-B265-4ECBF3408C8C}" destId="{DBFDF5F2-7AFC-41D9-9BEE-0A8086B11F39}" srcOrd="2" destOrd="0" presId="urn:microsoft.com/office/officeart/2005/8/layout/cycle6"/>
    <dgm:cxn modelId="{083DA85C-D2E2-4B0C-A36E-429B475C97EB}" type="presParOf" srcId="{E904F43B-0D36-4427-B265-4ECBF3408C8C}" destId="{A142966D-56C3-4DCF-BF2D-D2C384239611}" srcOrd="3" destOrd="0" presId="urn:microsoft.com/office/officeart/2005/8/layout/cycle6"/>
    <dgm:cxn modelId="{BFA0DDF9-993C-46F3-A348-E5A8177A385E}" type="presParOf" srcId="{E904F43B-0D36-4427-B265-4ECBF3408C8C}" destId="{CA9D5A57-80BF-442A-BD2F-4079DAD7A263}" srcOrd="4" destOrd="0" presId="urn:microsoft.com/office/officeart/2005/8/layout/cycle6"/>
    <dgm:cxn modelId="{B606FB40-4EED-4B5C-A278-AF5BBFD990A9}" type="presParOf" srcId="{E904F43B-0D36-4427-B265-4ECBF3408C8C}" destId="{9DED70B0-0611-489D-A33A-B7F0D074F0B7}" srcOrd="5" destOrd="0" presId="urn:microsoft.com/office/officeart/2005/8/layout/cycle6"/>
    <dgm:cxn modelId="{479957E9-B757-4CF9-9D41-90C185445049}" type="presParOf" srcId="{E904F43B-0D36-4427-B265-4ECBF3408C8C}" destId="{90029244-05CC-41F6-AD8F-B51B982CB337}" srcOrd="6" destOrd="0" presId="urn:microsoft.com/office/officeart/2005/8/layout/cycle6"/>
    <dgm:cxn modelId="{15D915DE-04D1-4166-B53F-66C80799D673}" type="presParOf" srcId="{E904F43B-0D36-4427-B265-4ECBF3408C8C}" destId="{32AC8A75-BD41-4C02-AED8-CCF716861915}" srcOrd="7" destOrd="0" presId="urn:microsoft.com/office/officeart/2005/8/layout/cycle6"/>
    <dgm:cxn modelId="{26298DE0-D555-41B1-B129-67F2A7DBAA6C}" type="presParOf" srcId="{E904F43B-0D36-4427-B265-4ECBF3408C8C}" destId="{86B28E77-E2D8-4D5C-8546-BFB629C2AF56}" srcOrd="8" destOrd="0" presId="urn:microsoft.com/office/officeart/2005/8/layout/cycle6"/>
    <dgm:cxn modelId="{70BE4026-1D41-46AB-8D79-B9DEFDFEBA44}" type="presParOf" srcId="{E904F43B-0D36-4427-B265-4ECBF3408C8C}" destId="{392A3810-4A4D-4A2D-8D4E-BFE2F13C4EBA}" srcOrd="9" destOrd="0" presId="urn:microsoft.com/office/officeart/2005/8/layout/cycle6"/>
    <dgm:cxn modelId="{B1AB5157-BEBC-4A5A-967C-1DC9BBD2AA4F}" type="presParOf" srcId="{E904F43B-0D36-4427-B265-4ECBF3408C8C}" destId="{F464A9DA-2909-4C39-94D1-02EAB7FB90BF}" srcOrd="10" destOrd="0" presId="urn:microsoft.com/office/officeart/2005/8/layout/cycle6"/>
    <dgm:cxn modelId="{3B225C19-94F8-4FEB-A698-BD46893223E9}" type="presParOf" srcId="{E904F43B-0D36-4427-B265-4ECBF3408C8C}" destId="{8D9CAF6F-3E84-43D3-AE72-1CF6BB194334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0DFC9-ED03-4DB9-BC35-157C51E39B69}" type="doc">
      <dgm:prSet loTypeId="urn:microsoft.com/office/officeart/2005/8/layout/cycle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ED99475-2C43-431C-8E42-27173AB3E20D}">
      <dgm:prSet phldrT="[Texte]" custT="1"/>
      <dgm:spPr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Préparer le concours </a:t>
          </a:r>
          <a:b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</a:b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(dès le M1 !)</a:t>
          </a:r>
        </a:p>
      </dgm:t>
    </dgm:pt>
    <dgm:pt modelId="{CDAC1EF1-BE79-4E06-AE8F-55E97BD2ECF4}" type="parTrans" cxnId="{8BCD2925-47B6-41E0-B4D6-DDC3504BEC40}">
      <dgm:prSet/>
      <dgm:spPr/>
      <dgm:t>
        <a:bodyPr/>
        <a:lstStyle/>
        <a:p>
          <a:endParaRPr lang="fr-FR"/>
        </a:p>
      </dgm:t>
    </dgm:pt>
    <dgm:pt modelId="{16E1A6A4-A010-4A55-BB57-02ED1D83F618}" type="sibTrans" cxnId="{8BCD2925-47B6-41E0-B4D6-DDC3504BEC40}">
      <dgm:prSet/>
      <dgm:spPr/>
      <dgm:t>
        <a:bodyPr/>
        <a:lstStyle/>
        <a:p>
          <a:endParaRPr lang="fr-FR"/>
        </a:p>
      </dgm:t>
    </dgm:pt>
    <dgm:pt modelId="{D2DA8BC2-ED83-4AF3-A96B-A9400F38F66B}">
      <dgm:prSet phldrT="[Texte]" custT="1"/>
      <dgm:spPr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Rédiger, soutenir un mémoire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(scientifique &amp; didactique)</a:t>
          </a:r>
        </a:p>
      </dgm:t>
    </dgm:pt>
    <dgm:pt modelId="{906D50C1-A00C-4E77-A2C8-B01A4050A839}" type="parTrans" cxnId="{501CD9AC-C003-41E7-91E9-6715CA69FD5E}">
      <dgm:prSet/>
      <dgm:spPr/>
      <dgm:t>
        <a:bodyPr/>
        <a:lstStyle/>
        <a:p>
          <a:endParaRPr lang="fr-FR"/>
        </a:p>
      </dgm:t>
    </dgm:pt>
    <dgm:pt modelId="{DF34053A-F3A8-44D4-895A-983F0D1FFD7B}" type="sibTrans" cxnId="{501CD9AC-C003-41E7-91E9-6715CA69FD5E}">
      <dgm:prSet/>
      <dgm:spPr/>
      <dgm:t>
        <a:bodyPr/>
        <a:lstStyle/>
        <a:p>
          <a:endParaRPr lang="fr-FR"/>
        </a:p>
      </dgm:t>
    </dgm:pt>
    <dgm:pt modelId="{98646EB5-11B8-4C41-8F22-1D32B5CCC355}">
      <dgm:prSet phldrT="[Texte]" custT="1"/>
      <dgm:spPr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Observer, enseigner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(M1, M2)</a:t>
          </a:r>
        </a:p>
      </dgm:t>
    </dgm:pt>
    <dgm:pt modelId="{B8C77067-F454-41B3-A85D-2FF9BFD2B0CA}" type="parTrans" cxnId="{6823B956-03A0-4534-943E-1F06B40B8603}">
      <dgm:prSet/>
      <dgm:spPr/>
      <dgm:t>
        <a:bodyPr/>
        <a:lstStyle/>
        <a:p>
          <a:endParaRPr lang="fr-FR"/>
        </a:p>
      </dgm:t>
    </dgm:pt>
    <dgm:pt modelId="{7DD036C9-5521-49F8-BDC2-ABFBF8E43C6E}" type="sibTrans" cxnId="{6823B956-03A0-4534-943E-1F06B40B8603}">
      <dgm:prSet/>
      <dgm:spPr/>
      <dgm:t>
        <a:bodyPr/>
        <a:lstStyle/>
        <a:p>
          <a:endParaRPr lang="fr-FR"/>
        </a:p>
      </dgm:t>
    </dgm:pt>
    <dgm:pt modelId="{D17A2499-717E-4C17-B9E0-B9333634CAB5}">
      <dgm:prSet phldrT="[Texte]" custT="1"/>
      <dgm:spPr>
        <a:solidFill>
          <a:srgbClr val="BC451B">
            <a:hueOff val="0"/>
            <a:satOff val="0"/>
            <a:lumOff val="0"/>
            <a:alphaOff val="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2390" tIns="72390" rIns="72390" bIns="72390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Se former au métier</a:t>
          </a:r>
        </a:p>
      </dgm:t>
    </dgm:pt>
    <dgm:pt modelId="{7E709A60-4009-4F2D-8C84-06FBC094A433}" type="parTrans" cxnId="{DE0EC387-3CC1-4FEC-B98C-013FEB41C3C5}">
      <dgm:prSet/>
      <dgm:spPr/>
      <dgm:t>
        <a:bodyPr/>
        <a:lstStyle/>
        <a:p>
          <a:endParaRPr lang="fr-FR"/>
        </a:p>
      </dgm:t>
    </dgm:pt>
    <dgm:pt modelId="{EC6D3436-A123-45D3-87A7-4AA8C528B3F0}" type="sibTrans" cxnId="{DE0EC387-3CC1-4FEC-B98C-013FEB41C3C5}">
      <dgm:prSet/>
      <dgm:spPr/>
      <dgm:t>
        <a:bodyPr/>
        <a:lstStyle/>
        <a:p>
          <a:endParaRPr lang="fr-FR"/>
        </a:p>
      </dgm:t>
    </dgm:pt>
    <dgm:pt modelId="{E904F43B-0D36-4427-B265-4ECBF3408C8C}" type="pres">
      <dgm:prSet presAssocID="{E640DFC9-ED03-4DB9-BC35-157C51E39B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7BDF167-C69B-420D-BB40-84E43AD1DA76}" type="pres">
      <dgm:prSet presAssocID="{EED99475-2C43-431C-8E42-27173AB3E20D}" presName="node" presStyleLbl="node1" presStyleIdx="0" presStyleCnt="4" custScaleX="177156">
        <dgm:presLayoutVars>
          <dgm:bulletEnabled val="1"/>
        </dgm:presLayoutVars>
      </dgm:prSet>
      <dgm:spPr>
        <a:xfrm>
          <a:off x="1741674" y="773"/>
          <a:ext cx="3161514" cy="1159985"/>
        </a:xfrm>
        <a:prstGeom prst="roundRect">
          <a:avLst/>
        </a:prstGeom>
      </dgm:spPr>
      <dgm:t>
        <a:bodyPr/>
        <a:lstStyle/>
        <a:p>
          <a:endParaRPr lang="fr-FR"/>
        </a:p>
      </dgm:t>
    </dgm:pt>
    <dgm:pt modelId="{54BD2112-E1B5-4752-B62B-5E8000F4EE00}" type="pres">
      <dgm:prSet presAssocID="{EED99475-2C43-431C-8E42-27173AB3E20D}" presName="spNode" presStyleCnt="0"/>
      <dgm:spPr/>
    </dgm:pt>
    <dgm:pt modelId="{DBFDF5F2-7AFC-41D9-9BEE-0A8086B11F39}" type="pres">
      <dgm:prSet presAssocID="{16E1A6A4-A010-4A55-BB57-02ED1D83F618}" presName="sibTrans" presStyleLbl="sibTrans1D1" presStyleIdx="0" presStyleCnt="4"/>
      <dgm:spPr/>
      <dgm:t>
        <a:bodyPr/>
        <a:lstStyle/>
        <a:p>
          <a:endParaRPr lang="fr-FR"/>
        </a:p>
      </dgm:t>
    </dgm:pt>
    <dgm:pt modelId="{A142966D-56C3-4DCF-BF2D-D2C384239611}" type="pres">
      <dgm:prSet presAssocID="{D2DA8BC2-ED83-4AF3-A96B-A9400F38F66B}" presName="node" presStyleLbl="node1" presStyleIdx="1" presStyleCnt="4" custScaleX="214359">
        <dgm:presLayoutVars>
          <dgm:bulletEnabled val="1"/>
        </dgm:presLayoutVars>
      </dgm:prSet>
      <dgm:spPr>
        <a:xfrm>
          <a:off x="3329153" y="1920213"/>
          <a:ext cx="3825436" cy="1159985"/>
        </a:xfrm>
        <a:prstGeom prst="roundRect">
          <a:avLst/>
        </a:prstGeom>
      </dgm:spPr>
      <dgm:t>
        <a:bodyPr/>
        <a:lstStyle/>
        <a:p>
          <a:endParaRPr lang="fr-FR"/>
        </a:p>
      </dgm:t>
    </dgm:pt>
    <dgm:pt modelId="{CA9D5A57-80BF-442A-BD2F-4079DAD7A263}" type="pres">
      <dgm:prSet presAssocID="{D2DA8BC2-ED83-4AF3-A96B-A9400F38F66B}" presName="spNode" presStyleCnt="0"/>
      <dgm:spPr/>
    </dgm:pt>
    <dgm:pt modelId="{9DED70B0-0611-489D-A33A-B7F0D074F0B7}" type="pres">
      <dgm:prSet presAssocID="{DF34053A-F3A8-44D4-895A-983F0D1FFD7B}" presName="sibTrans" presStyleLbl="sibTrans1D1" presStyleIdx="1" presStyleCnt="4"/>
      <dgm:spPr/>
      <dgm:t>
        <a:bodyPr/>
        <a:lstStyle/>
        <a:p>
          <a:endParaRPr lang="fr-FR"/>
        </a:p>
      </dgm:t>
    </dgm:pt>
    <dgm:pt modelId="{90029244-05CC-41F6-AD8F-B51B982CB337}" type="pres">
      <dgm:prSet presAssocID="{98646EB5-11B8-4C41-8F22-1D32B5CCC355}" presName="node" presStyleLbl="node1" presStyleIdx="2" presStyleCnt="4" custScaleX="161051">
        <dgm:presLayoutVars>
          <dgm:bulletEnabled val="1"/>
        </dgm:presLayoutVars>
      </dgm:prSet>
      <dgm:spPr>
        <a:xfrm>
          <a:off x="1885378" y="3839653"/>
          <a:ext cx="2874105" cy="1159985"/>
        </a:xfrm>
        <a:prstGeom prst="roundRect">
          <a:avLst/>
        </a:prstGeom>
      </dgm:spPr>
      <dgm:t>
        <a:bodyPr/>
        <a:lstStyle/>
        <a:p>
          <a:endParaRPr lang="fr-FR"/>
        </a:p>
      </dgm:t>
    </dgm:pt>
    <dgm:pt modelId="{32AC8A75-BD41-4C02-AED8-CCF716861915}" type="pres">
      <dgm:prSet presAssocID="{98646EB5-11B8-4C41-8F22-1D32B5CCC355}" presName="spNode" presStyleCnt="0"/>
      <dgm:spPr/>
    </dgm:pt>
    <dgm:pt modelId="{86B28E77-E2D8-4D5C-8546-BFB629C2AF56}" type="pres">
      <dgm:prSet presAssocID="{7DD036C9-5521-49F8-BDC2-ABFBF8E43C6E}" presName="sibTrans" presStyleLbl="sibTrans1D1" presStyleIdx="2" presStyleCnt="4"/>
      <dgm:spPr/>
      <dgm:t>
        <a:bodyPr/>
        <a:lstStyle/>
        <a:p>
          <a:endParaRPr lang="fr-FR"/>
        </a:p>
      </dgm:t>
    </dgm:pt>
    <dgm:pt modelId="{392A3810-4A4D-4A2D-8D4E-BFE2F13C4EBA}" type="pres">
      <dgm:prSet presAssocID="{D17A2499-717E-4C17-B9E0-B9333634CAB5}" presName="node" presStyleLbl="node1" presStyleIdx="3" presStyleCnt="4" custScaleX="194872">
        <dgm:presLayoutVars>
          <dgm:bulletEnabled val="1"/>
        </dgm:presLayoutVars>
      </dgm:prSet>
      <dgm:spPr>
        <a:xfrm>
          <a:off x="-335844" y="1920213"/>
          <a:ext cx="3477672" cy="1159985"/>
        </a:xfrm>
        <a:prstGeom prst="roundRect">
          <a:avLst/>
        </a:prstGeom>
      </dgm:spPr>
      <dgm:t>
        <a:bodyPr/>
        <a:lstStyle/>
        <a:p>
          <a:endParaRPr lang="fr-FR"/>
        </a:p>
      </dgm:t>
    </dgm:pt>
    <dgm:pt modelId="{F464A9DA-2909-4C39-94D1-02EAB7FB90BF}" type="pres">
      <dgm:prSet presAssocID="{D17A2499-717E-4C17-B9E0-B9333634CAB5}" presName="spNode" presStyleCnt="0"/>
      <dgm:spPr/>
    </dgm:pt>
    <dgm:pt modelId="{8D9CAF6F-3E84-43D3-AE72-1CF6BB194334}" type="pres">
      <dgm:prSet presAssocID="{EC6D3436-A123-45D3-87A7-4AA8C528B3F0}" presName="sibTrans" presStyleLbl="sibTrans1D1" presStyleIdx="3" presStyleCnt="4"/>
      <dgm:spPr/>
      <dgm:t>
        <a:bodyPr/>
        <a:lstStyle/>
        <a:p>
          <a:endParaRPr lang="fr-FR"/>
        </a:p>
      </dgm:t>
    </dgm:pt>
  </dgm:ptLst>
  <dgm:cxnLst>
    <dgm:cxn modelId="{DE0EC387-3CC1-4FEC-B98C-013FEB41C3C5}" srcId="{E640DFC9-ED03-4DB9-BC35-157C51E39B69}" destId="{D17A2499-717E-4C17-B9E0-B9333634CAB5}" srcOrd="3" destOrd="0" parTransId="{7E709A60-4009-4F2D-8C84-06FBC094A433}" sibTransId="{EC6D3436-A123-45D3-87A7-4AA8C528B3F0}"/>
    <dgm:cxn modelId="{8031DFA1-82E0-4A2C-A51E-E755B54E439E}" type="presOf" srcId="{D17A2499-717E-4C17-B9E0-B9333634CAB5}" destId="{392A3810-4A4D-4A2D-8D4E-BFE2F13C4EBA}" srcOrd="0" destOrd="0" presId="urn:microsoft.com/office/officeart/2005/8/layout/cycle6"/>
    <dgm:cxn modelId="{DC420E44-700B-4AF0-84C9-E95C59A3EBC4}" type="presOf" srcId="{7DD036C9-5521-49F8-BDC2-ABFBF8E43C6E}" destId="{86B28E77-E2D8-4D5C-8546-BFB629C2AF56}" srcOrd="0" destOrd="0" presId="urn:microsoft.com/office/officeart/2005/8/layout/cycle6"/>
    <dgm:cxn modelId="{8BCD2925-47B6-41E0-B4D6-DDC3504BEC40}" srcId="{E640DFC9-ED03-4DB9-BC35-157C51E39B69}" destId="{EED99475-2C43-431C-8E42-27173AB3E20D}" srcOrd="0" destOrd="0" parTransId="{CDAC1EF1-BE79-4E06-AE8F-55E97BD2ECF4}" sibTransId="{16E1A6A4-A010-4A55-BB57-02ED1D83F618}"/>
    <dgm:cxn modelId="{6823B956-03A0-4534-943E-1F06B40B8603}" srcId="{E640DFC9-ED03-4DB9-BC35-157C51E39B69}" destId="{98646EB5-11B8-4C41-8F22-1D32B5CCC355}" srcOrd="2" destOrd="0" parTransId="{B8C77067-F454-41B3-A85D-2FF9BFD2B0CA}" sibTransId="{7DD036C9-5521-49F8-BDC2-ABFBF8E43C6E}"/>
    <dgm:cxn modelId="{7A286B0B-986D-4353-B026-3F258A1A83E7}" type="presOf" srcId="{DF34053A-F3A8-44D4-895A-983F0D1FFD7B}" destId="{9DED70B0-0611-489D-A33A-B7F0D074F0B7}" srcOrd="0" destOrd="0" presId="urn:microsoft.com/office/officeart/2005/8/layout/cycle6"/>
    <dgm:cxn modelId="{94ECB2BD-EEE5-4405-8E8D-38CCE3DFB1FB}" type="presOf" srcId="{98646EB5-11B8-4C41-8F22-1D32B5CCC355}" destId="{90029244-05CC-41F6-AD8F-B51B982CB337}" srcOrd="0" destOrd="0" presId="urn:microsoft.com/office/officeart/2005/8/layout/cycle6"/>
    <dgm:cxn modelId="{501CD9AC-C003-41E7-91E9-6715CA69FD5E}" srcId="{E640DFC9-ED03-4DB9-BC35-157C51E39B69}" destId="{D2DA8BC2-ED83-4AF3-A96B-A9400F38F66B}" srcOrd="1" destOrd="0" parTransId="{906D50C1-A00C-4E77-A2C8-B01A4050A839}" sibTransId="{DF34053A-F3A8-44D4-895A-983F0D1FFD7B}"/>
    <dgm:cxn modelId="{84AF0180-8FB0-4403-8D42-C2F922653F0F}" type="presOf" srcId="{E640DFC9-ED03-4DB9-BC35-157C51E39B69}" destId="{E904F43B-0D36-4427-B265-4ECBF3408C8C}" srcOrd="0" destOrd="0" presId="urn:microsoft.com/office/officeart/2005/8/layout/cycle6"/>
    <dgm:cxn modelId="{FCEB770C-824E-4EE7-9B8B-B7C293DB9CCA}" type="presOf" srcId="{EC6D3436-A123-45D3-87A7-4AA8C528B3F0}" destId="{8D9CAF6F-3E84-43D3-AE72-1CF6BB194334}" srcOrd="0" destOrd="0" presId="urn:microsoft.com/office/officeart/2005/8/layout/cycle6"/>
    <dgm:cxn modelId="{7E37D6B0-9080-4B9F-8AE1-336FD54CA282}" type="presOf" srcId="{EED99475-2C43-431C-8E42-27173AB3E20D}" destId="{07BDF167-C69B-420D-BB40-84E43AD1DA76}" srcOrd="0" destOrd="0" presId="urn:microsoft.com/office/officeart/2005/8/layout/cycle6"/>
    <dgm:cxn modelId="{6A933004-C349-4896-997D-4ED9D11AD177}" type="presOf" srcId="{16E1A6A4-A010-4A55-BB57-02ED1D83F618}" destId="{DBFDF5F2-7AFC-41D9-9BEE-0A8086B11F39}" srcOrd="0" destOrd="0" presId="urn:microsoft.com/office/officeart/2005/8/layout/cycle6"/>
    <dgm:cxn modelId="{77A8D45F-4628-4B2D-91BC-413E0B2F0939}" type="presOf" srcId="{D2DA8BC2-ED83-4AF3-A96B-A9400F38F66B}" destId="{A142966D-56C3-4DCF-BF2D-D2C384239611}" srcOrd="0" destOrd="0" presId="urn:microsoft.com/office/officeart/2005/8/layout/cycle6"/>
    <dgm:cxn modelId="{11707F1E-18FF-4FF1-8F57-8AB4CB8FE4D7}" type="presParOf" srcId="{E904F43B-0D36-4427-B265-4ECBF3408C8C}" destId="{07BDF167-C69B-420D-BB40-84E43AD1DA76}" srcOrd="0" destOrd="0" presId="urn:microsoft.com/office/officeart/2005/8/layout/cycle6"/>
    <dgm:cxn modelId="{E334A668-3292-42C7-B5A4-6020C5A56A11}" type="presParOf" srcId="{E904F43B-0D36-4427-B265-4ECBF3408C8C}" destId="{54BD2112-E1B5-4752-B62B-5E8000F4EE00}" srcOrd="1" destOrd="0" presId="urn:microsoft.com/office/officeart/2005/8/layout/cycle6"/>
    <dgm:cxn modelId="{BF3C27AA-A173-4B8C-B4B2-B1D900F5AAB0}" type="presParOf" srcId="{E904F43B-0D36-4427-B265-4ECBF3408C8C}" destId="{DBFDF5F2-7AFC-41D9-9BEE-0A8086B11F39}" srcOrd="2" destOrd="0" presId="urn:microsoft.com/office/officeart/2005/8/layout/cycle6"/>
    <dgm:cxn modelId="{083DA85C-D2E2-4B0C-A36E-429B475C97EB}" type="presParOf" srcId="{E904F43B-0D36-4427-B265-4ECBF3408C8C}" destId="{A142966D-56C3-4DCF-BF2D-D2C384239611}" srcOrd="3" destOrd="0" presId="urn:microsoft.com/office/officeart/2005/8/layout/cycle6"/>
    <dgm:cxn modelId="{BFA0DDF9-993C-46F3-A348-E5A8177A385E}" type="presParOf" srcId="{E904F43B-0D36-4427-B265-4ECBF3408C8C}" destId="{CA9D5A57-80BF-442A-BD2F-4079DAD7A263}" srcOrd="4" destOrd="0" presId="urn:microsoft.com/office/officeart/2005/8/layout/cycle6"/>
    <dgm:cxn modelId="{B606FB40-4EED-4B5C-A278-AF5BBFD990A9}" type="presParOf" srcId="{E904F43B-0D36-4427-B265-4ECBF3408C8C}" destId="{9DED70B0-0611-489D-A33A-B7F0D074F0B7}" srcOrd="5" destOrd="0" presId="urn:microsoft.com/office/officeart/2005/8/layout/cycle6"/>
    <dgm:cxn modelId="{479957E9-B757-4CF9-9D41-90C185445049}" type="presParOf" srcId="{E904F43B-0D36-4427-B265-4ECBF3408C8C}" destId="{90029244-05CC-41F6-AD8F-B51B982CB337}" srcOrd="6" destOrd="0" presId="urn:microsoft.com/office/officeart/2005/8/layout/cycle6"/>
    <dgm:cxn modelId="{15D915DE-04D1-4166-B53F-66C80799D673}" type="presParOf" srcId="{E904F43B-0D36-4427-B265-4ECBF3408C8C}" destId="{32AC8A75-BD41-4C02-AED8-CCF716861915}" srcOrd="7" destOrd="0" presId="urn:microsoft.com/office/officeart/2005/8/layout/cycle6"/>
    <dgm:cxn modelId="{26298DE0-D555-41B1-B129-67F2A7DBAA6C}" type="presParOf" srcId="{E904F43B-0D36-4427-B265-4ECBF3408C8C}" destId="{86B28E77-E2D8-4D5C-8546-BFB629C2AF56}" srcOrd="8" destOrd="0" presId="urn:microsoft.com/office/officeart/2005/8/layout/cycle6"/>
    <dgm:cxn modelId="{70BE4026-1D41-46AB-8D79-B9DEFDFEBA44}" type="presParOf" srcId="{E904F43B-0D36-4427-B265-4ECBF3408C8C}" destId="{392A3810-4A4D-4A2D-8D4E-BFE2F13C4EBA}" srcOrd="9" destOrd="0" presId="urn:microsoft.com/office/officeart/2005/8/layout/cycle6"/>
    <dgm:cxn modelId="{B1AB5157-BEBC-4A5A-967C-1DC9BBD2AA4F}" type="presParOf" srcId="{E904F43B-0D36-4427-B265-4ECBF3408C8C}" destId="{F464A9DA-2909-4C39-94D1-02EAB7FB90BF}" srcOrd="10" destOrd="0" presId="urn:microsoft.com/office/officeart/2005/8/layout/cycle6"/>
    <dgm:cxn modelId="{3B225C19-94F8-4FEB-A698-BD46893223E9}" type="presParOf" srcId="{E904F43B-0D36-4427-B265-4ECBF3408C8C}" destId="{8D9CAF6F-3E84-43D3-AE72-1CF6BB194334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0DFC9-ED03-4DB9-BC35-157C51E39B69}" type="doc">
      <dgm:prSet loTypeId="urn:microsoft.com/office/officeart/2005/8/layout/cycle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ED99475-2C43-431C-8E42-27173AB3E20D}">
      <dgm:prSet phldrT="[Texte]" custT="1"/>
      <dgm:spPr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Préparer le concours </a:t>
          </a:r>
          <a:b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</a:b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(dès le M1 !)</a:t>
          </a:r>
        </a:p>
      </dgm:t>
    </dgm:pt>
    <dgm:pt modelId="{CDAC1EF1-BE79-4E06-AE8F-55E97BD2ECF4}" type="parTrans" cxnId="{8BCD2925-47B6-41E0-B4D6-DDC3504BEC40}">
      <dgm:prSet/>
      <dgm:spPr/>
      <dgm:t>
        <a:bodyPr/>
        <a:lstStyle/>
        <a:p>
          <a:endParaRPr lang="fr-FR"/>
        </a:p>
      </dgm:t>
    </dgm:pt>
    <dgm:pt modelId="{16E1A6A4-A010-4A55-BB57-02ED1D83F618}" type="sibTrans" cxnId="{8BCD2925-47B6-41E0-B4D6-DDC3504BEC40}">
      <dgm:prSet/>
      <dgm:spPr/>
      <dgm:t>
        <a:bodyPr/>
        <a:lstStyle/>
        <a:p>
          <a:endParaRPr lang="fr-FR"/>
        </a:p>
      </dgm:t>
    </dgm:pt>
    <dgm:pt modelId="{D2DA8BC2-ED83-4AF3-A96B-A9400F38F66B}">
      <dgm:prSet phldrT="[Texte]" custT="1"/>
      <dgm:spPr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Rédiger, soutenir un mémoire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(scientifique &amp; didactique)</a:t>
          </a:r>
        </a:p>
      </dgm:t>
    </dgm:pt>
    <dgm:pt modelId="{906D50C1-A00C-4E77-A2C8-B01A4050A839}" type="parTrans" cxnId="{501CD9AC-C003-41E7-91E9-6715CA69FD5E}">
      <dgm:prSet/>
      <dgm:spPr/>
      <dgm:t>
        <a:bodyPr/>
        <a:lstStyle/>
        <a:p>
          <a:endParaRPr lang="fr-FR"/>
        </a:p>
      </dgm:t>
    </dgm:pt>
    <dgm:pt modelId="{DF34053A-F3A8-44D4-895A-983F0D1FFD7B}" type="sibTrans" cxnId="{501CD9AC-C003-41E7-91E9-6715CA69FD5E}">
      <dgm:prSet/>
      <dgm:spPr/>
      <dgm:t>
        <a:bodyPr/>
        <a:lstStyle/>
        <a:p>
          <a:endParaRPr lang="fr-FR"/>
        </a:p>
      </dgm:t>
    </dgm:pt>
    <dgm:pt modelId="{98646EB5-11B8-4C41-8F22-1D32B5CCC355}">
      <dgm:prSet phldrT="[Texte]" custT="1"/>
      <dgm:spPr>
        <a:solidFill>
          <a:srgbClr val="BC451B">
            <a:hueOff val="0"/>
            <a:satOff val="0"/>
            <a:lumOff val="0"/>
            <a:alphaOff val="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2390" tIns="72390" rIns="72390" bIns="7239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schemeClr val="tx2"/>
              </a:solidFill>
              <a:latin typeface="Century Gothic" panose="020B0502020202020204" pitchFamily="34" charset="0"/>
              <a:ea typeface="+mn-ea"/>
              <a:cs typeface="+mn-cs"/>
            </a:rPr>
            <a:t>Observer, enseigner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solidFill>
                <a:schemeClr val="tx2"/>
              </a:solidFill>
              <a:latin typeface="Century Gothic" panose="020B0502020202020204" pitchFamily="34" charset="0"/>
              <a:ea typeface="+mn-ea"/>
              <a:cs typeface="+mn-cs"/>
            </a:rPr>
            <a:t>(M1, M2)</a:t>
          </a:r>
        </a:p>
      </dgm:t>
    </dgm:pt>
    <dgm:pt modelId="{B8C77067-F454-41B3-A85D-2FF9BFD2B0CA}" type="parTrans" cxnId="{6823B956-03A0-4534-943E-1F06B40B8603}">
      <dgm:prSet/>
      <dgm:spPr/>
      <dgm:t>
        <a:bodyPr/>
        <a:lstStyle/>
        <a:p>
          <a:endParaRPr lang="fr-FR"/>
        </a:p>
      </dgm:t>
    </dgm:pt>
    <dgm:pt modelId="{7DD036C9-5521-49F8-BDC2-ABFBF8E43C6E}" type="sibTrans" cxnId="{6823B956-03A0-4534-943E-1F06B40B8603}">
      <dgm:prSet/>
      <dgm:spPr/>
      <dgm:t>
        <a:bodyPr/>
        <a:lstStyle/>
        <a:p>
          <a:endParaRPr lang="fr-FR"/>
        </a:p>
      </dgm:t>
    </dgm:pt>
    <dgm:pt modelId="{D17A2499-717E-4C17-B9E0-B9333634CAB5}">
      <dgm:prSet phldrT="[Texte]" custT="1"/>
      <dgm:spPr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Se former au métier</a:t>
          </a:r>
        </a:p>
      </dgm:t>
    </dgm:pt>
    <dgm:pt modelId="{7E709A60-4009-4F2D-8C84-06FBC094A433}" type="parTrans" cxnId="{DE0EC387-3CC1-4FEC-B98C-013FEB41C3C5}">
      <dgm:prSet/>
      <dgm:spPr/>
      <dgm:t>
        <a:bodyPr/>
        <a:lstStyle/>
        <a:p>
          <a:endParaRPr lang="fr-FR"/>
        </a:p>
      </dgm:t>
    </dgm:pt>
    <dgm:pt modelId="{EC6D3436-A123-45D3-87A7-4AA8C528B3F0}" type="sibTrans" cxnId="{DE0EC387-3CC1-4FEC-B98C-013FEB41C3C5}">
      <dgm:prSet/>
      <dgm:spPr/>
      <dgm:t>
        <a:bodyPr/>
        <a:lstStyle/>
        <a:p>
          <a:endParaRPr lang="fr-FR"/>
        </a:p>
      </dgm:t>
    </dgm:pt>
    <dgm:pt modelId="{E904F43B-0D36-4427-B265-4ECBF3408C8C}" type="pres">
      <dgm:prSet presAssocID="{E640DFC9-ED03-4DB9-BC35-157C51E39B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7BDF167-C69B-420D-BB40-84E43AD1DA76}" type="pres">
      <dgm:prSet presAssocID="{EED99475-2C43-431C-8E42-27173AB3E20D}" presName="node" presStyleLbl="node1" presStyleIdx="0" presStyleCnt="4" custScaleX="177156">
        <dgm:presLayoutVars>
          <dgm:bulletEnabled val="1"/>
        </dgm:presLayoutVars>
      </dgm:prSet>
      <dgm:spPr>
        <a:xfrm>
          <a:off x="1741674" y="773"/>
          <a:ext cx="3161514" cy="1159985"/>
        </a:xfrm>
        <a:prstGeom prst="roundRect">
          <a:avLst/>
        </a:prstGeom>
      </dgm:spPr>
      <dgm:t>
        <a:bodyPr/>
        <a:lstStyle/>
        <a:p>
          <a:endParaRPr lang="fr-FR"/>
        </a:p>
      </dgm:t>
    </dgm:pt>
    <dgm:pt modelId="{54BD2112-E1B5-4752-B62B-5E8000F4EE00}" type="pres">
      <dgm:prSet presAssocID="{EED99475-2C43-431C-8E42-27173AB3E20D}" presName="spNode" presStyleCnt="0"/>
      <dgm:spPr/>
    </dgm:pt>
    <dgm:pt modelId="{DBFDF5F2-7AFC-41D9-9BEE-0A8086B11F39}" type="pres">
      <dgm:prSet presAssocID="{16E1A6A4-A010-4A55-BB57-02ED1D83F618}" presName="sibTrans" presStyleLbl="sibTrans1D1" presStyleIdx="0" presStyleCnt="4"/>
      <dgm:spPr/>
      <dgm:t>
        <a:bodyPr/>
        <a:lstStyle/>
        <a:p>
          <a:endParaRPr lang="fr-FR"/>
        </a:p>
      </dgm:t>
    </dgm:pt>
    <dgm:pt modelId="{A142966D-56C3-4DCF-BF2D-D2C384239611}" type="pres">
      <dgm:prSet presAssocID="{D2DA8BC2-ED83-4AF3-A96B-A9400F38F66B}" presName="node" presStyleLbl="node1" presStyleIdx="1" presStyleCnt="4" custScaleX="214359">
        <dgm:presLayoutVars>
          <dgm:bulletEnabled val="1"/>
        </dgm:presLayoutVars>
      </dgm:prSet>
      <dgm:spPr>
        <a:xfrm>
          <a:off x="3329153" y="1920213"/>
          <a:ext cx="3825436" cy="1159985"/>
        </a:xfrm>
        <a:prstGeom prst="roundRect">
          <a:avLst/>
        </a:prstGeom>
      </dgm:spPr>
      <dgm:t>
        <a:bodyPr/>
        <a:lstStyle/>
        <a:p>
          <a:endParaRPr lang="fr-FR"/>
        </a:p>
      </dgm:t>
    </dgm:pt>
    <dgm:pt modelId="{CA9D5A57-80BF-442A-BD2F-4079DAD7A263}" type="pres">
      <dgm:prSet presAssocID="{D2DA8BC2-ED83-4AF3-A96B-A9400F38F66B}" presName="spNode" presStyleCnt="0"/>
      <dgm:spPr/>
    </dgm:pt>
    <dgm:pt modelId="{9DED70B0-0611-489D-A33A-B7F0D074F0B7}" type="pres">
      <dgm:prSet presAssocID="{DF34053A-F3A8-44D4-895A-983F0D1FFD7B}" presName="sibTrans" presStyleLbl="sibTrans1D1" presStyleIdx="1" presStyleCnt="4"/>
      <dgm:spPr/>
      <dgm:t>
        <a:bodyPr/>
        <a:lstStyle/>
        <a:p>
          <a:endParaRPr lang="fr-FR"/>
        </a:p>
      </dgm:t>
    </dgm:pt>
    <dgm:pt modelId="{90029244-05CC-41F6-AD8F-B51B982CB337}" type="pres">
      <dgm:prSet presAssocID="{98646EB5-11B8-4C41-8F22-1D32B5CCC355}" presName="node" presStyleLbl="node1" presStyleIdx="2" presStyleCnt="4" custScaleX="161051">
        <dgm:presLayoutVars>
          <dgm:bulletEnabled val="1"/>
        </dgm:presLayoutVars>
      </dgm:prSet>
      <dgm:spPr>
        <a:xfrm>
          <a:off x="1885378" y="3839653"/>
          <a:ext cx="2874105" cy="1159985"/>
        </a:xfrm>
        <a:prstGeom prst="roundRect">
          <a:avLst/>
        </a:prstGeom>
      </dgm:spPr>
      <dgm:t>
        <a:bodyPr/>
        <a:lstStyle/>
        <a:p>
          <a:endParaRPr lang="fr-FR"/>
        </a:p>
      </dgm:t>
    </dgm:pt>
    <dgm:pt modelId="{32AC8A75-BD41-4C02-AED8-CCF716861915}" type="pres">
      <dgm:prSet presAssocID="{98646EB5-11B8-4C41-8F22-1D32B5CCC355}" presName="spNode" presStyleCnt="0"/>
      <dgm:spPr/>
    </dgm:pt>
    <dgm:pt modelId="{86B28E77-E2D8-4D5C-8546-BFB629C2AF56}" type="pres">
      <dgm:prSet presAssocID="{7DD036C9-5521-49F8-BDC2-ABFBF8E43C6E}" presName="sibTrans" presStyleLbl="sibTrans1D1" presStyleIdx="2" presStyleCnt="4"/>
      <dgm:spPr/>
      <dgm:t>
        <a:bodyPr/>
        <a:lstStyle/>
        <a:p>
          <a:endParaRPr lang="fr-FR"/>
        </a:p>
      </dgm:t>
    </dgm:pt>
    <dgm:pt modelId="{392A3810-4A4D-4A2D-8D4E-BFE2F13C4EBA}" type="pres">
      <dgm:prSet presAssocID="{D17A2499-717E-4C17-B9E0-B9333634CAB5}" presName="node" presStyleLbl="node1" presStyleIdx="3" presStyleCnt="4" custScaleX="194872">
        <dgm:presLayoutVars>
          <dgm:bulletEnabled val="1"/>
        </dgm:presLayoutVars>
      </dgm:prSet>
      <dgm:spPr>
        <a:xfrm>
          <a:off x="-335844" y="1920213"/>
          <a:ext cx="3477672" cy="1159985"/>
        </a:xfrm>
        <a:prstGeom prst="roundRect">
          <a:avLst/>
        </a:prstGeom>
      </dgm:spPr>
      <dgm:t>
        <a:bodyPr/>
        <a:lstStyle/>
        <a:p>
          <a:endParaRPr lang="fr-FR"/>
        </a:p>
      </dgm:t>
    </dgm:pt>
    <dgm:pt modelId="{F464A9DA-2909-4C39-94D1-02EAB7FB90BF}" type="pres">
      <dgm:prSet presAssocID="{D17A2499-717E-4C17-B9E0-B9333634CAB5}" presName="spNode" presStyleCnt="0"/>
      <dgm:spPr/>
    </dgm:pt>
    <dgm:pt modelId="{8D9CAF6F-3E84-43D3-AE72-1CF6BB194334}" type="pres">
      <dgm:prSet presAssocID="{EC6D3436-A123-45D3-87A7-4AA8C528B3F0}" presName="sibTrans" presStyleLbl="sibTrans1D1" presStyleIdx="3" presStyleCnt="4"/>
      <dgm:spPr/>
      <dgm:t>
        <a:bodyPr/>
        <a:lstStyle/>
        <a:p>
          <a:endParaRPr lang="fr-FR"/>
        </a:p>
      </dgm:t>
    </dgm:pt>
  </dgm:ptLst>
  <dgm:cxnLst>
    <dgm:cxn modelId="{DE0EC387-3CC1-4FEC-B98C-013FEB41C3C5}" srcId="{E640DFC9-ED03-4DB9-BC35-157C51E39B69}" destId="{D17A2499-717E-4C17-B9E0-B9333634CAB5}" srcOrd="3" destOrd="0" parTransId="{7E709A60-4009-4F2D-8C84-06FBC094A433}" sibTransId="{EC6D3436-A123-45D3-87A7-4AA8C528B3F0}"/>
    <dgm:cxn modelId="{8031DFA1-82E0-4A2C-A51E-E755B54E439E}" type="presOf" srcId="{D17A2499-717E-4C17-B9E0-B9333634CAB5}" destId="{392A3810-4A4D-4A2D-8D4E-BFE2F13C4EBA}" srcOrd="0" destOrd="0" presId="urn:microsoft.com/office/officeart/2005/8/layout/cycle6"/>
    <dgm:cxn modelId="{DC420E44-700B-4AF0-84C9-E95C59A3EBC4}" type="presOf" srcId="{7DD036C9-5521-49F8-BDC2-ABFBF8E43C6E}" destId="{86B28E77-E2D8-4D5C-8546-BFB629C2AF56}" srcOrd="0" destOrd="0" presId="urn:microsoft.com/office/officeart/2005/8/layout/cycle6"/>
    <dgm:cxn modelId="{8BCD2925-47B6-41E0-B4D6-DDC3504BEC40}" srcId="{E640DFC9-ED03-4DB9-BC35-157C51E39B69}" destId="{EED99475-2C43-431C-8E42-27173AB3E20D}" srcOrd="0" destOrd="0" parTransId="{CDAC1EF1-BE79-4E06-AE8F-55E97BD2ECF4}" sibTransId="{16E1A6A4-A010-4A55-BB57-02ED1D83F618}"/>
    <dgm:cxn modelId="{6823B956-03A0-4534-943E-1F06B40B8603}" srcId="{E640DFC9-ED03-4DB9-BC35-157C51E39B69}" destId="{98646EB5-11B8-4C41-8F22-1D32B5CCC355}" srcOrd="2" destOrd="0" parTransId="{B8C77067-F454-41B3-A85D-2FF9BFD2B0CA}" sibTransId="{7DD036C9-5521-49F8-BDC2-ABFBF8E43C6E}"/>
    <dgm:cxn modelId="{7A286B0B-986D-4353-B026-3F258A1A83E7}" type="presOf" srcId="{DF34053A-F3A8-44D4-895A-983F0D1FFD7B}" destId="{9DED70B0-0611-489D-A33A-B7F0D074F0B7}" srcOrd="0" destOrd="0" presId="urn:microsoft.com/office/officeart/2005/8/layout/cycle6"/>
    <dgm:cxn modelId="{94ECB2BD-EEE5-4405-8E8D-38CCE3DFB1FB}" type="presOf" srcId="{98646EB5-11B8-4C41-8F22-1D32B5CCC355}" destId="{90029244-05CC-41F6-AD8F-B51B982CB337}" srcOrd="0" destOrd="0" presId="urn:microsoft.com/office/officeart/2005/8/layout/cycle6"/>
    <dgm:cxn modelId="{501CD9AC-C003-41E7-91E9-6715CA69FD5E}" srcId="{E640DFC9-ED03-4DB9-BC35-157C51E39B69}" destId="{D2DA8BC2-ED83-4AF3-A96B-A9400F38F66B}" srcOrd="1" destOrd="0" parTransId="{906D50C1-A00C-4E77-A2C8-B01A4050A839}" sibTransId="{DF34053A-F3A8-44D4-895A-983F0D1FFD7B}"/>
    <dgm:cxn modelId="{84AF0180-8FB0-4403-8D42-C2F922653F0F}" type="presOf" srcId="{E640DFC9-ED03-4DB9-BC35-157C51E39B69}" destId="{E904F43B-0D36-4427-B265-4ECBF3408C8C}" srcOrd="0" destOrd="0" presId="urn:microsoft.com/office/officeart/2005/8/layout/cycle6"/>
    <dgm:cxn modelId="{FCEB770C-824E-4EE7-9B8B-B7C293DB9CCA}" type="presOf" srcId="{EC6D3436-A123-45D3-87A7-4AA8C528B3F0}" destId="{8D9CAF6F-3E84-43D3-AE72-1CF6BB194334}" srcOrd="0" destOrd="0" presId="urn:microsoft.com/office/officeart/2005/8/layout/cycle6"/>
    <dgm:cxn modelId="{7E37D6B0-9080-4B9F-8AE1-336FD54CA282}" type="presOf" srcId="{EED99475-2C43-431C-8E42-27173AB3E20D}" destId="{07BDF167-C69B-420D-BB40-84E43AD1DA76}" srcOrd="0" destOrd="0" presId="urn:microsoft.com/office/officeart/2005/8/layout/cycle6"/>
    <dgm:cxn modelId="{6A933004-C349-4896-997D-4ED9D11AD177}" type="presOf" srcId="{16E1A6A4-A010-4A55-BB57-02ED1D83F618}" destId="{DBFDF5F2-7AFC-41D9-9BEE-0A8086B11F39}" srcOrd="0" destOrd="0" presId="urn:microsoft.com/office/officeart/2005/8/layout/cycle6"/>
    <dgm:cxn modelId="{77A8D45F-4628-4B2D-91BC-413E0B2F0939}" type="presOf" srcId="{D2DA8BC2-ED83-4AF3-A96B-A9400F38F66B}" destId="{A142966D-56C3-4DCF-BF2D-D2C384239611}" srcOrd="0" destOrd="0" presId="urn:microsoft.com/office/officeart/2005/8/layout/cycle6"/>
    <dgm:cxn modelId="{11707F1E-18FF-4FF1-8F57-8AB4CB8FE4D7}" type="presParOf" srcId="{E904F43B-0D36-4427-B265-4ECBF3408C8C}" destId="{07BDF167-C69B-420D-BB40-84E43AD1DA76}" srcOrd="0" destOrd="0" presId="urn:microsoft.com/office/officeart/2005/8/layout/cycle6"/>
    <dgm:cxn modelId="{E334A668-3292-42C7-B5A4-6020C5A56A11}" type="presParOf" srcId="{E904F43B-0D36-4427-B265-4ECBF3408C8C}" destId="{54BD2112-E1B5-4752-B62B-5E8000F4EE00}" srcOrd="1" destOrd="0" presId="urn:microsoft.com/office/officeart/2005/8/layout/cycle6"/>
    <dgm:cxn modelId="{BF3C27AA-A173-4B8C-B4B2-B1D900F5AAB0}" type="presParOf" srcId="{E904F43B-0D36-4427-B265-4ECBF3408C8C}" destId="{DBFDF5F2-7AFC-41D9-9BEE-0A8086B11F39}" srcOrd="2" destOrd="0" presId="urn:microsoft.com/office/officeart/2005/8/layout/cycle6"/>
    <dgm:cxn modelId="{083DA85C-D2E2-4B0C-A36E-429B475C97EB}" type="presParOf" srcId="{E904F43B-0D36-4427-B265-4ECBF3408C8C}" destId="{A142966D-56C3-4DCF-BF2D-D2C384239611}" srcOrd="3" destOrd="0" presId="urn:microsoft.com/office/officeart/2005/8/layout/cycle6"/>
    <dgm:cxn modelId="{BFA0DDF9-993C-46F3-A348-E5A8177A385E}" type="presParOf" srcId="{E904F43B-0D36-4427-B265-4ECBF3408C8C}" destId="{CA9D5A57-80BF-442A-BD2F-4079DAD7A263}" srcOrd="4" destOrd="0" presId="urn:microsoft.com/office/officeart/2005/8/layout/cycle6"/>
    <dgm:cxn modelId="{B606FB40-4EED-4B5C-A278-AF5BBFD990A9}" type="presParOf" srcId="{E904F43B-0D36-4427-B265-4ECBF3408C8C}" destId="{9DED70B0-0611-489D-A33A-B7F0D074F0B7}" srcOrd="5" destOrd="0" presId="urn:microsoft.com/office/officeart/2005/8/layout/cycle6"/>
    <dgm:cxn modelId="{479957E9-B757-4CF9-9D41-90C185445049}" type="presParOf" srcId="{E904F43B-0D36-4427-B265-4ECBF3408C8C}" destId="{90029244-05CC-41F6-AD8F-B51B982CB337}" srcOrd="6" destOrd="0" presId="urn:microsoft.com/office/officeart/2005/8/layout/cycle6"/>
    <dgm:cxn modelId="{15D915DE-04D1-4166-B53F-66C80799D673}" type="presParOf" srcId="{E904F43B-0D36-4427-B265-4ECBF3408C8C}" destId="{32AC8A75-BD41-4C02-AED8-CCF716861915}" srcOrd="7" destOrd="0" presId="urn:microsoft.com/office/officeart/2005/8/layout/cycle6"/>
    <dgm:cxn modelId="{26298DE0-D555-41B1-B129-67F2A7DBAA6C}" type="presParOf" srcId="{E904F43B-0D36-4427-B265-4ECBF3408C8C}" destId="{86B28E77-E2D8-4D5C-8546-BFB629C2AF56}" srcOrd="8" destOrd="0" presId="urn:microsoft.com/office/officeart/2005/8/layout/cycle6"/>
    <dgm:cxn modelId="{70BE4026-1D41-46AB-8D79-B9DEFDFEBA44}" type="presParOf" srcId="{E904F43B-0D36-4427-B265-4ECBF3408C8C}" destId="{392A3810-4A4D-4A2D-8D4E-BFE2F13C4EBA}" srcOrd="9" destOrd="0" presId="urn:microsoft.com/office/officeart/2005/8/layout/cycle6"/>
    <dgm:cxn modelId="{B1AB5157-BEBC-4A5A-967C-1DC9BBD2AA4F}" type="presParOf" srcId="{E904F43B-0D36-4427-B265-4ECBF3408C8C}" destId="{F464A9DA-2909-4C39-94D1-02EAB7FB90BF}" srcOrd="10" destOrd="0" presId="urn:microsoft.com/office/officeart/2005/8/layout/cycle6"/>
    <dgm:cxn modelId="{3B225C19-94F8-4FEB-A698-BD46893223E9}" type="presParOf" srcId="{E904F43B-0D36-4427-B265-4ECBF3408C8C}" destId="{8D9CAF6F-3E84-43D3-AE72-1CF6BB194334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0DFC9-ED03-4DB9-BC35-157C51E39B69}" type="doc">
      <dgm:prSet loTypeId="urn:microsoft.com/office/officeart/2005/8/layout/cycle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ED99475-2C43-431C-8E42-27173AB3E20D}">
      <dgm:prSet phldrT="[Texte]" custT="1"/>
      <dgm:spPr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Préparer le concours </a:t>
          </a:r>
          <a:b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</a:b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(dès le M1 !)</a:t>
          </a:r>
        </a:p>
      </dgm:t>
    </dgm:pt>
    <dgm:pt modelId="{CDAC1EF1-BE79-4E06-AE8F-55E97BD2ECF4}" type="parTrans" cxnId="{8BCD2925-47B6-41E0-B4D6-DDC3504BEC40}">
      <dgm:prSet/>
      <dgm:spPr/>
      <dgm:t>
        <a:bodyPr/>
        <a:lstStyle/>
        <a:p>
          <a:endParaRPr lang="fr-FR"/>
        </a:p>
      </dgm:t>
    </dgm:pt>
    <dgm:pt modelId="{16E1A6A4-A010-4A55-BB57-02ED1D83F618}" type="sibTrans" cxnId="{8BCD2925-47B6-41E0-B4D6-DDC3504BEC40}">
      <dgm:prSet/>
      <dgm:spPr/>
      <dgm:t>
        <a:bodyPr/>
        <a:lstStyle/>
        <a:p>
          <a:endParaRPr lang="fr-FR"/>
        </a:p>
      </dgm:t>
    </dgm:pt>
    <dgm:pt modelId="{D2DA8BC2-ED83-4AF3-A96B-A9400F38F66B}">
      <dgm:prSet phldrT="[Texte]" custT="1"/>
      <dgm:spPr>
        <a:solidFill>
          <a:srgbClr val="BC451B">
            <a:hueOff val="0"/>
            <a:satOff val="0"/>
            <a:lumOff val="0"/>
            <a:alphaOff val="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2390" tIns="72390" rIns="72390" bIns="72390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Rédiger, soutenir un mémoire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(scientifique &amp; didactique)</a:t>
          </a:r>
        </a:p>
      </dgm:t>
    </dgm:pt>
    <dgm:pt modelId="{906D50C1-A00C-4E77-A2C8-B01A4050A839}" type="parTrans" cxnId="{501CD9AC-C003-41E7-91E9-6715CA69FD5E}">
      <dgm:prSet/>
      <dgm:spPr/>
      <dgm:t>
        <a:bodyPr/>
        <a:lstStyle/>
        <a:p>
          <a:endParaRPr lang="fr-FR"/>
        </a:p>
      </dgm:t>
    </dgm:pt>
    <dgm:pt modelId="{DF34053A-F3A8-44D4-895A-983F0D1FFD7B}" type="sibTrans" cxnId="{501CD9AC-C003-41E7-91E9-6715CA69FD5E}">
      <dgm:prSet/>
      <dgm:spPr/>
      <dgm:t>
        <a:bodyPr/>
        <a:lstStyle/>
        <a:p>
          <a:endParaRPr lang="fr-FR"/>
        </a:p>
      </dgm:t>
    </dgm:pt>
    <dgm:pt modelId="{98646EB5-11B8-4C41-8F22-1D32B5CCC355}">
      <dgm:prSet phldrT="[Texte]" custT="1"/>
      <dgm:spPr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Observer, enseigner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(M1, M2)</a:t>
          </a:r>
        </a:p>
      </dgm:t>
    </dgm:pt>
    <dgm:pt modelId="{B8C77067-F454-41B3-A85D-2FF9BFD2B0CA}" type="parTrans" cxnId="{6823B956-03A0-4534-943E-1F06B40B8603}">
      <dgm:prSet/>
      <dgm:spPr/>
      <dgm:t>
        <a:bodyPr/>
        <a:lstStyle/>
        <a:p>
          <a:endParaRPr lang="fr-FR"/>
        </a:p>
      </dgm:t>
    </dgm:pt>
    <dgm:pt modelId="{7DD036C9-5521-49F8-BDC2-ABFBF8E43C6E}" type="sibTrans" cxnId="{6823B956-03A0-4534-943E-1F06B40B8603}">
      <dgm:prSet/>
      <dgm:spPr/>
      <dgm:t>
        <a:bodyPr/>
        <a:lstStyle/>
        <a:p>
          <a:endParaRPr lang="fr-FR"/>
        </a:p>
      </dgm:t>
    </dgm:pt>
    <dgm:pt modelId="{D17A2499-717E-4C17-B9E0-B9333634CAB5}">
      <dgm:prSet phldrT="[Texte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r-FR" sz="1900" b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rPr>
            <a:t>Se former au métier</a:t>
          </a:r>
        </a:p>
      </dgm:t>
    </dgm:pt>
    <dgm:pt modelId="{7E709A60-4009-4F2D-8C84-06FBC094A433}" type="parTrans" cxnId="{DE0EC387-3CC1-4FEC-B98C-013FEB41C3C5}">
      <dgm:prSet/>
      <dgm:spPr/>
      <dgm:t>
        <a:bodyPr/>
        <a:lstStyle/>
        <a:p>
          <a:endParaRPr lang="fr-FR"/>
        </a:p>
      </dgm:t>
    </dgm:pt>
    <dgm:pt modelId="{EC6D3436-A123-45D3-87A7-4AA8C528B3F0}" type="sibTrans" cxnId="{DE0EC387-3CC1-4FEC-B98C-013FEB41C3C5}">
      <dgm:prSet/>
      <dgm:spPr/>
      <dgm:t>
        <a:bodyPr/>
        <a:lstStyle/>
        <a:p>
          <a:endParaRPr lang="fr-FR"/>
        </a:p>
      </dgm:t>
    </dgm:pt>
    <dgm:pt modelId="{E904F43B-0D36-4427-B265-4ECBF3408C8C}" type="pres">
      <dgm:prSet presAssocID="{E640DFC9-ED03-4DB9-BC35-157C51E39B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7BDF167-C69B-420D-BB40-84E43AD1DA76}" type="pres">
      <dgm:prSet presAssocID="{EED99475-2C43-431C-8E42-27173AB3E20D}" presName="node" presStyleLbl="node1" presStyleIdx="0" presStyleCnt="4" custScaleX="177156">
        <dgm:presLayoutVars>
          <dgm:bulletEnabled val="1"/>
        </dgm:presLayoutVars>
      </dgm:prSet>
      <dgm:spPr>
        <a:xfrm>
          <a:off x="1741674" y="773"/>
          <a:ext cx="3161514" cy="1159985"/>
        </a:xfrm>
        <a:prstGeom prst="roundRect">
          <a:avLst/>
        </a:prstGeom>
      </dgm:spPr>
      <dgm:t>
        <a:bodyPr/>
        <a:lstStyle/>
        <a:p>
          <a:endParaRPr lang="fr-FR"/>
        </a:p>
      </dgm:t>
    </dgm:pt>
    <dgm:pt modelId="{54BD2112-E1B5-4752-B62B-5E8000F4EE00}" type="pres">
      <dgm:prSet presAssocID="{EED99475-2C43-431C-8E42-27173AB3E20D}" presName="spNode" presStyleCnt="0"/>
      <dgm:spPr/>
    </dgm:pt>
    <dgm:pt modelId="{DBFDF5F2-7AFC-41D9-9BEE-0A8086B11F39}" type="pres">
      <dgm:prSet presAssocID="{16E1A6A4-A010-4A55-BB57-02ED1D83F618}" presName="sibTrans" presStyleLbl="sibTrans1D1" presStyleIdx="0" presStyleCnt="4"/>
      <dgm:spPr/>
      <dgm:t>
        <a:bodyPr/>
        <a:lstStyle/>
        <a:p>
          <a:endParaRPr lang="fr-FR"/>
        </a:p>
      </dgm:t>
    </dgm:pt>
    <dgm:pt modelId="{A142966D-56C3-4DCF-BF2D-D2C384239611}" type="pres">
      <dgm:prSet presAssocID="{D2DA8BC2-ED83-4AF3-A96B-A9400F38F66B}" presName="node" presStyleLbl="node1" presStyleIdx="1" presStyleCnt="4" custScaleX="214359">
        <dgm:presLayoutVars>
          <dgm:bulletEnabled val="1"/>
        </dgm:presLayoutVars>
      </dgm:prSet>
      <dgm:spPr>
        <a:xfrm>
          <a:off x="3329153" y="1920213"/>
          <a:ext cx="3825436" cy="1159985"/>
        </a:xfrm>
        <a:prstGeom prst="roundRect">
          <a:avLst/>
        </a:prstGeom>
      </dgm:spPr>
      <dgm:t>
        <a:bodyPr/>
        <a:lstStyle/>
        <a:p>
          <a:endParaRPr lang="fr-FR"/>
        </a:p>
      </dgm:t>
    </dgm:pt>
    <dgm:pt modelId="{CA9D5A57-80BF-442A-BD2F-4079DAD7A263}" type="pres">
      <dgm:prSet presAssocID="{D2DA8BC2-ED83-4AF3-A96B-A9400F38F66B}" presName="spNode" presStyleCnt="0"/>
      <dgm:spPr/>
    </dgm:pt>
    <dgm:pt modelId="{9DED70B0-0611-489D-A33A-B7F0D074F0B7}" type="pres">
      <dgm:prSet presAssocID="{DF34053A-F3A8-44D4-895A-983F0D1FFD7B}" presName="sibTrans" presStyleLbl="sibTrans1D1" presStyleIdx="1" presStyleCnt="4"/>
      <dgm:spPr/>
      <dgm:t>
        <a:bodyPr/>
        <a:lstStyle/>
        <a:p>
          <a:endParaRPr lang="fr-FR"/>
        </a:p>
      </dgm:t>
    </dgm:pt>
    <dgm:pt modelId="{90029244-05CC-41F6-AD8F-B51B982CB337}" type="pres">
      <dgm:prSet presAssocID="{98646EB5-11B8-4C41-8F22-1D32B5CCC355}" presName="node" presStyleLbl="node1" presStyleIdx="2" presStyleCnt="4" custScaleX="161051">
        <dgm:presLayoutVars>
          <dgm:bulletEnabled val="1"/>
        </dgm:presLayoutVars>
      </dgm:prSet>
      <dgm:spPr>
        <a:xfrm>
          <a:off x="1885378" y="3839653"/>
          <a:ext cx="2874105" cy="1159985"/>
        </a:xfrm>
        <a:prstGeom prst="roundRect">
          <a:avLst/>
        </a:prstGeom>
      </dgm:spPr>
      <dgm:t>
        <a:bodyPr/>
        <a:lstStyle/>
        <a:p>
          <a:endParaRPr lang="fr-FR"/>
        </a:p>
      </dgm:t>
    </dgm:pt>
    <dgm:pt modelId="{32AC8A75-BD41-4C02-AED8-CCF716861915}" type="pres">
      <dgm:prSet presAssocID="{98646EB5-11B8-4C41-8F22-1D32B5CCC355}" presName="spNode" presStyleCnt="0"/>
      <dgm:spPr/>
    </dgm:pt>
    <dgm:pt modelId="{86B28E77-E2D8-4D5C-8546-BFB629C2AF56}" type="pres">
      <dgm:prSet presAssocID="{7DD036C9-5521-49F8-BDC2-ABFBF8E43C6E}" presName="sibTrans" presStyleLbl="sibTrans1D1" presStyleIdx="2" presStyleCnt="4"/>
      <dgm:spPr/>
      <dgm:t>
        <a:bodyPr/>
        <a:lstStyle/>
        <a:p>
          <a:endParaRPr lang="fr-FR"/>
        </a:p>
      </dgm:t>
    </dgm:pt>
    <dgm:pt modelId="{392A3810-4A4D-4A2D-8D4E-BFE2F13C4EBA}" type="pres">
      <dgm:prSet presAssocID="{D17A2499-717E-4C17-B9E0-B9333634CAB5}" presName="node" presStyleLbl="node1" presStyleIdx="3" presStyleCnt="4" custScaleX="1948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64A9DA-2909-4C39-94D1-02EAB7FB90BF}" type="pres">
      <dgm:prSet presAssocID="{D17A2499-717E-4C17-B9E0-B9333634CAB5}" presName="spNode" presStyleCnt="0"/>
      <dgm:spPr/>
    </dgm:pt>
    <dgm:pt modelId="{8D9CAF6F-3E84-43D3-AE72-1CF6BB194334}" type="pres">
      <dgm:prSet presAssocID="{EC6D3436-A123-45D3-87A7-4AA8C528B3F0}" presName="sibTrans" presStyleLbl="sibTrans1D1" presStyleIdx="3" presStyleCnt="4"/>
      <dgm:spPr/>
      <dgm:t>
        <a:bodyPr/>
        <a:lstStyle/>
        <a:p>
          <a:endParaRPr lang="fr-FR"/>
        </a:p>
      </dgm:t>
    </dgm:pt>
  </dgm:ptLst>
  <dgm:cxnLst>
    <dgm:cxn modelId="{DE0EC387-3CC1-4FEC-B98C-013FEB41C3C5}" srcId="{E640DFC9-ED03-4DB9-BC35-157C51E39B69}" destId="{D17A2499-717E-4C17-B9E0-B9333634CAB5}" srcOrd="3" destOrd="0" parTransId="{7E709A60-4009-4F2D-8C84-06FBC094A433}" sibTransId="{EC6D3436-A123-45D3-87A7-4AA8C528B3F0}"/>
    <dgm:cxn modelId="{8031DFA1-82E0-4A2C-A51E-E755B54E439E}" type="presOf" srcId="{D17A2499-717E-4C17-B9E0-B9333634CAB5}" destId="{392A3810-4A4D-4A2D-8D4E-BFE2F13C4EBA}" srcOrd="0" destOrd="0" presId="urn:microsoft.com/office/officeart/2005/8/layout/cycle6"/>
    <dgm:cxn modelId="{DC420E44-700B-4AF0-84C9-E95C59A3EBC4}" type="presOf" srcId="{7DD036C9-5521-49F8-BDC2-ABFBF8E43C6E}" destId="{86B28E77-E2D8-4D5C-8546-BFB629C2AF56}" srcOrd="0" destOrd="0" presId="urn:microsoft.com/office/officeart/2005/8/layout/cycle6"/>
    <dgm:cxn modelId="{8BCD2925-47B6-41E0-B4D6-DDC3504BEC40}" srcId="{E640DFC9-ED03-4DB9-BC35-157C51E39B69}" destId="{EED99475-2C43-431C-8E42-27173AB3E20D}" srcOrd="0" destOrd="0" parTransId="{CDAC1EF1-BE79-4E06-AE8F-55E97BD2ECF4}" sibTransId="{16E1A6A4-A010-4A55-BB57-02ED1D83F618}"/>
    <dgm:cxn modelId="{6823B956-03A0-4534-943E-1F06B40B8603}" srcId="{E640DFC9-ED03-4DB9-BC35-157C51E39B69}" destId="{98646EB5-11B8-4C41-8F22-1D32B5CCC355}" srcOrd="2" destOrd="0" parTransId="{B8C77067-F454-41B3-A85D-2FF9BFD2B0CA}" sibTransId="{7DD036C9-5521-49F8-BDC2-ABFBF8E43C6E}"/>
    <dgm:cxn modelId="{7A286B0B-986D-4353-B026-3F258A1A83E7}" type="presOf" srcId="{DF34053A-F3A8-44D4-895A-983F0D1FFD7B}" destId="{9DED70B0-0611-489D-A33A-B7F0D074F0B7}" srcOrd="0" destOrd="0" presId="urn:microsoft.com/office/officeart/2005/8/layout/cycle6"/>
    <dgm:cxn modelId="{94ECB2BD-EEE5-4405-8E8D-38CCE3DFB1FB}" type="presOf" srcId="{98646EB5-11B8-4C41-8F22-1D32B5CCC355}" destId="{90029244-05CC-41F6-AD8F-B51B982CB337}" srcOrd="0" destOrd="0" presId="urn:microsoft.com/office/officeart/2005/8/layout/cycle6"/>
    <dgm:cxn modelId="{501CD9AC-C003-41E7-91E9-6715CA69FD5E}" srcId="{E640DFC9-ED03-4DB9-BC35-157C51E39B69}" destId="{D2DA8BC2-ED83-4AF3-A96B-A9400F38F66B}" srcOrd="1" destOrd="0" parTransId="{906D50C1-A00C-4E77-A2C8-B01A4050A839}" sibTransId="{DF34053A-F3A8-44D4-895A-983F0D1FFD7B}"/>
    <dgm:cxn modelId="{84AF0180-8FB0-4403-8D42-C2F922653F0F}" type="presOf" srcId="{E640DFC9-ED03-4DB9-BC35-157C51E39B69}" destId="{E904F43B-0D36-4427-B265-4ECBF3408C8C}" srcOrd="0" destOrd="0" presId="urn:microsoft.com/office/officeart/2005/8/layout/cycle6"/>
    <dgm:cxn modelId="{FCEB770C-824E-4EE7-9B8B-B7C293DB9CCA}" type="presOf" srcId="{EC6D3436-A123-45D3-87A7-4AA8C528B3F0}" destId="{8D9CAF6F-3E84-43D3-AE72-1CF6BB194334}" srcOrd="0" destOrd="0" presId="urn:microsoft.com/office/officeart/2005/8/layout/cycle6"/>
    <dgm:cxn modelId="{7E37D6B0-9080-4B9F-8AE1-336FD54CA282}" type="presOf" srcId="{EED99475-2C43-431C-8E42-27173AB3E20D}" destId="{07BDF167-C69B-420D-BB40-84E43AD1DA76}" srcOrd="0" destOrd="0" presId="urn:microsoft.com/office/officeart/2005/8/layout/cycle6"/>
    <dgm:cxn modelId="{6A933004-C349-4896-997D-4ED9D11AD177}" type="presOf" srcId="{16E1A6A4-A010-4A55-BB57-02ED1D83F618}" destId="{DBFDF5F2-7AFC-41D9-9BEE-0A8086B11F39}" srcOrd="0" destOrd="0" presId="urn:microsoft.com/office/officeart/2005/8/layout/cycle6"/>
    <dgm:cxn modelId="{77A8D45F-4628-4B2D-91BC-413E0B2F0939}" type="presOf" srcId="{D2DA8BC2-ED83-4AF3-A96B-A9400F38F66B}" destId="{A142966D-56C3-4DCF-BF2D-D2C384239611}" srcOrd="0" destOrd="0" presId="urn:microsoft.com/office/officeart/2005/8/layout/cycle6"/>
    <dgm:cxn modelId="{11707F1E-18FF-4FF1-8F57-8AB4CB8FE4D7}" type="presParOf" srcId="{E904F43B-0D36-4427-B265-4ECBF3408C8C}" destId="{07BDF167-C69B-420D-BB40-84E43AD1DA76}" srcOrd="0" destOrd="0" presId="urn:microsoft.com/office/officeart/2005/8/layout/cycle6"/>
    <dgm:cxn modelId="{E334A668-3292-42C7-B5A4-6020C5A56A11}" type="presParOf" srcId="{E904F43B-0D36-4427-B265-4ECBF3408C8C}" destId="{54BD2112-E1B5-4752-B62B-5E8000F4EE00}" srcOrd="1" destOrd="0" presId="urn:microsoft.com/office/officeart/2005/8/layout/cycle6"/>
    <dgm:cxn modelId="{BF3C27AA-A173-4B8C-B4B2-B1D900F5AAB0}" type="presParOf" srcId="{E904F43B-0D36-4427-B265-4ECBF3408C8C}" destId="{DBFDF5F2-7AFC-41D9-9BEE-0A8086B11F39}" srcOrd="2" destOrd="0" presId="urn:microsoft.com/office/officeart/2005/8/layout/cycle6"/>
    <dgm:cxn modelId="{083DA85C-D2E2-4B0C-A36E-429B475C97EB}" type="presParOf" srcId="{E904F43B-0D36-4427-B265-4ECBF3408C8C}" destId="{A142966D-56C3-4DCF-BF2D-D2C384239611}" srcOrd="3" destOrd="0" presId="urn:microsoft.com/office/officeart/2005/8/layout/cycle6"/>
    <dgm:cxn modelId="{BFA0DDF9-993C-46F3-A348-E5A8177A385E}" type="presParOf" srcId="{E904F43B-0D36-4427-B265-4ECBF3408C8C}" destId="{CA9D5A57-80BF-442A-BD2F-4079DAD7A263}" srcOrd="4" destOrd="0" presId="urn:microsoft.com/office/officeart/2005/8/layout/cycle6"/>
    <dgm:cxn modelId="{B606FB40-4EED-4B5C-A278-AF5BBFD990A9}" type="presParOf" srcId="{E904F43B-0D36-4427-B265-4ECBF3408C8C}" destId="{9DED70B0-0611-489D-A33A-B7F0D074F0B7}" srcOrd="5" destOrd="0" presId="urn:microsoft.com/office/officeart/2005/8/layout/cycle6"/>
    <dgm:cxn modelId="{479957E9-B757-4CF9-9D41-90C185445049}" type="presParOf" srcId="{E904F43B-0D36-4427-B265-4ECBF3408C8C}" destId="{90029244-05CC-41F6-AD8F-B51B982CB337}" srcOrd="6" destOrd="0" presId="urn:microsoft.com/office/officeart/2005/8/layout/cycle6"/>
    <dgm:cxn modelId="{15D915DE-04D1-4166-B53F-66C80799D673}" type="presParOf" srcId="{E904F43B-0D36-4427-B265-4ECBF3408C8C}" destId="{32AC8A75-BD41-4C02-AED8-CCF716861915}" srcOrd="7" destOrd="0" presId="urn:microsoft.com/office/officeart/2005/8/layout/cycle6"/>
    <dgm:cxn modelId="{26298DE0-D555-41B1-B129-67F2A7DBAA6C}" type="presParOf" srcId="{E904F43B-0D36-4427-B265-4ECBF3408C8C}" destId="{86B28E77-E2D8-4D5C-8546-BFB629C2AF56}" srcOrd="8" destOrd="0" presId="urn:microsoft.com/office/officeart/2005/8/layout/cycle6"/>
    <dgm:cxn modelId="{70BE4026-1D41-46AB-8D79-B9DEFDFEBA44}" type="presParOf" srcId="{E904F43B-0D36-4427-B265-4ECBF3408C8C}" destId="{392A3810-4A4D-4A2D-8D4E-BFE2F13C4EBA}" srcOrd="9" destOrd="0" presId="urn:microsoft.com/office/officeart/2005/8/layout/cycle6"/>
    <dgm:cxn modelId="{B1AB5157-BEBC-4A5A-967C-1DC9BBD2AA4F}" type="presParOf" srcId="{E904F43B-0D36-4427-B265-4ECBF3408C8C}" destId="{F464A9DA-2909-4C39-94D1-02EAB7FB90BF}" srcOrd="10" destOrd="0" presId="urn:microsoft.com/office/officeart/2005/8/layout/cycle6"/>
    <dgm:cxn modelId="{3B225C19-94F8-4FEB-A698-BD46893223E9}" type="presParOf" srcId="{E904F43B-0D36-4427-B265-4ECBF3408C8C}" destId="{8D9CAF6F-3E84-43D3-AE72-1CF6BB194334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DF167-C69B-420D-BB40-84E43AD1DA76}">
      <dsp:nvSpPr>
        <dsp:cNvPr id="0" name=""/>
        <dsp:cNvSpPr/>
      </dsp:nvSpPr>
      <dsp:spPr>
        <a:xfrm>
          <a:off x="1741674" y="773"/>
          <a:ext cx="3161514" cy="1159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>
              <a:latin typeface="Century Gothic" panose="020B0502020202020204" pitchFamily="34" charset="0"/>
            </a:rPr>
            <a:t>Préparer le concours </a:t>
          </a:r>
          <a:r>
            <a:rPr lang="fr-FR" sz="1900" kern="1200" dirty="0">
              <a:latin typeface="Century Gothic" panose="020B0502020202020204" pitchFamily="34" charset="0"/>
            </a:rPr>
            <a:t/>
          </a:r>
          <a:br>
            <a:rPr lang="fr-FR" sz="1900" kern="1200" dirty="0">
              <a:latin typeface="Century Gothic" panose="020B0502020202020204" pitchFamily="34" charset="0"/>
            </a:rPr>
          </a:br>
          <a:r>
            <a:rPr lang="fr-FR" sz="1800" kern="1200" dirty="0">
              <a:latin typeface="Century Gothic" panose="020B0502020202020204" pitchFamily="34" charset="0"/>
            </a:rPr>
            <a:t>(dès le M1 !)</a:t>
          </a:r>
        </a:p>
      </dsp:txBody>
      <dsp:txXfrm>
        <a:off x="1798300" y="57399"/>
        <a:ext cx="3048262" cy="1046733"/>
      </dsp:txXfrm>
    </dsp:sp>
    <dsp:sp modelId="{DBFDF5F2-7AFC-41D9-9BEE-0A8086B11F39}">
      <dsp:nvSpPr>
        <dsp:cNvPr id="0" name=""/>
        <dsp:cNvSpPr/>
      </dsp:nvSpPr>
      <dsp:spPr>
        <a:xfrm>
          <a:off x="1059664" y="924093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2852161" y="241858"/>
              </a:moveTo>
              <a:arcTo wR="1919440" hR="1919440" stAng="179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2966D-56C3-4DCF-BF2D-D2C384239611}">
      <dsp:nvSpPr>
        <dsp:cNvPr id="0" name=""/>
        <dsp:cNvSpPr/>
      </dsp:nvSpPr>
      <dsp:spPr>
        <a:xfrm>
          <a:off x="3329153" y="1920213"/>
          <a:ext cx="3825436" cy="1159985"/>
        </a:xfrm>
        <a:prstGeom prst="roundRect">
          <a:avLst/>
        </a:prstGeom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Rédiger, soutenir un mémoire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(scientifique &amp; didactique)</a:t>
          </a:r>
        </a:p>
      </dsp:txBody>
      <dsp:txXfrm>
        <a:off x="3385779" y="1976839"/>
        <a:ext cx="3712184" cy="1046733"/>
      </dsp:txXfrm>
    </dsp:sp>
    <dsp:sp modelId="{9DED70B0-0611-489D-A33A-B7F0D074F0B7}">
      <dsp:nvSpPr>
        <dsp:cNvPr id="0" name=""/>
        <dsp:cNvSpPr/>
      </dsp:nvSpPr>
      <dsp:spPr>
        <a:xfrm>
          <a:off x="1059664" y="237439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3597021" y="2852161"/>
              </a:moveTo>
              <a:arcTo wR="1919440" hR="1919440" stAng="17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29244-05CC-41F6-AD8F-B51B982CB337}">
      <dsp:nvSpPr>
        <dsp:cNvPr id="0" name=""/>
        <dsp:cNvSpPr/>
      </dsp:nvSpPr>
      <dsp:spPr>
        <a:xfrm>
          <a:off x="1885378" y="3839653"/>
          <a:ext cx="2874105" cy="1159985"/>
        </a:xfrm>
        <a:prstGeom prst="roundRect">
          <a:avLst/>
        </a:prstGeom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Observer, enseigner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(M1, M2)</a:t>
          </a:r>
        </a:p>
      </dsp:txBody>
      <dsp:txXfrm>
        <a:off x="1942004" y="3896279"/>
        <a:ext cx="2760853" cy="1046733"/>
      </dsp:txXfrm>
    </dsp:sp>
    <dsp:sp modelId="{86B28E77-E2D8-4D5C-8546-BFB629C2AF56}">
      <dsp:nvSpPr>
        <dsp:cNvPr id="0" name=""/>
        <dsp:cNvSpPr/>
      </dsp:nvSpPr>
      <dsp:spPr>
        <a:xfrm>
          <a:off x="1746318" y="237439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986718" y="3597021"/>
              </a:moveTo>
              <a:arcTo wR="1919440" hR="1919440" stAng="71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A3810-4A4D-4A2D-8D4E-BFE2F13C4EBA}">
      <dsp:nvSpPr>
        <dsp:cNvPr id="0" name=""/>
        <dsp:cNvSpPr/>
      </dsp:nvSpPr>
      <dsp:spPr>
        <a:xfrm>
          <a:off x="-335844" y="1920213"/>
          <a:ext cx="3477672" cy="1159985"/>
        </a:xfrm>
        <a:prstGeom prst="roundRect">
          <a:avLst/>
        </a:prstGeom>
        <a:solidFill>
          <a:schemeClr val="accent1">
            <a:lumMod val="5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rPr>
            <a:t>Se former au métier</a:t>
          </a:r>
        </a:p>
      </dsp:txBody>
      <dsp:txXfrm>
        <a:off x="-279218" y="1976839"/>
        <a:ext cx="3364420" cy="1046733"/>
      </dsp:txXfrm>
    </dsp:sp>
    <dsp:sp modelId="{8D9CAF6F-3E84-43D3-AE72-1CF6BB194334}">
      <dsp:nvSpPr>
        <dsp:cNvPr id="0" name=""/>
        <dsp:cNvSpPr/>
      </dsp:nvSpPr>
      <dsp:spPr>
        <a:xfrm>
          <a:off x="1746318" y="924093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241858" y="986718"/>
              </a:moveTo>
              <a:arcTo wR="1919440" hR="1919440" stAng="125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DF167-C69B-420D-BB40-84E43AD1DA76}">
      <dsp:nvSpPr>
        <dsp:cNvPr id="0" name=""/>
        <dsp:cNvSpPr/>
      </dsp:nvSpPr>
      <dsp:spPr>
        <a:xfrm>
          <a:off x="1741674" y="773"/>
          <a:ext cx="3161514" cy="1159985"/>
        </a:xfrm>
        <a:prstGeom prst="roundRect">
          <a:avLst/>
        </a:prstGeom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Préparer le concours </a:t>
          </a:r>
          <a:b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</a:b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(dès le M1 !)</a:t>
          </a:r>
        </a:p>
      </dsp:txBody>
      <dsp:txXfrm>
        <a:off x="1798300" y="57399"/>
        <a:ext cx="3048262" cy="1046733"/>
      </dsp:txXfrm>
    </dsp:sp>
    <dsp:sp modelId="{DBFDF5F2-7AFC-41D9-9BEE-0A8086B11F39}">
      <dsp:nvSpPr>
        <dsp:cNvPr id="0" name=""/>
        <dsp:cNvSpPr/>
      </dsp:nvSpPr>
      <dsp:spPr>
        <a:xfrm>
          <a:off x="1059664" y="924093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2852161" y="241858"/>
              </a:moveTo>
              <a:arcTo wR="1919440" hR="1919440" stAng="179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2966D-56C3-4DCF-BF2D-D2C384239611}">
      <dsp:nvSpPr>
        <dsp:cNvPr id="0" name=""/>
        <dsp:cNvSpPr/>
      </dsp:nvSpPr>
      <dsp:spPr>
        <a:xfrm>
          <a:off x="3329153" y="1920213"/>
          <a:ext cx="3825436" cy="1159985"/>
        </a:xfrm>
        <a:prstGeom prst="roundRect">
          <a:avLst/>
        </a:prstGeom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Rédiger, soutenir un mémoire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(scientifique &amp; didactique)</a:t>
          </a:r>
        </a:p>
      </dsp:txBody>
      <dsp:txXfrm>
        <a:off x="3385779" y="1976839"/>
        <a:ext cx="3712184" cy="1046733"/>
      </dsp:txXfrm>
    </dsp:sp>
    <dsp:sp modelId="{9DED70B0-0611-489D-A33A-B7F0D074F0B7}">
      <dsp:nvSpPr>
        <dsp:cNvPr id="0" name=""/>
        <dsp:cNvSpPr/>
      </dsp:nvSpPr>
      <dsp:spPr>
        <a:xfrm>
          <a:off x="1059664" y="237439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3597021" y="2852161"/>
              </a:moveTo>
              <a:arcTo wR="1919440" hR="1919440" stAng="17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29244-05CC-41F6-AD8F-B51B982CB337}">
      <dsp:nvSpPr>
        <dsp:cNvPr id="0" name=""/>
        <dsp:cNvSpPr/>
      </dsp:nvSpPr>
      <dsp:spPr>
        <a:xfrm>
          <a:off x="1885378" y="3839653"/>
          <a:ext cx="2874105" cy="1159985"/>
        </a:xfrm>
        <a:prstGeom prst="roundRect">
          <a:avLst/>
        </a:prstGeom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Observer, enseigner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(M1, M2)</a:t>
          </a:r>
        </a:p>
      </dsp:txBody>
      <dsp:txXfrm>
        <a:off x="1942004" y="3896279"/>
        <a:ext cx="2760853" cy="1046733"/>
      </dsp:txXfrm>
    </dsp:sp>
    <dsp:sp modelId="{86B28E77-E2D8-4D5C-8546-BFB629C2AF56}">
      <dsp:nvSpPr>
        <dsp:cNvPr id="0" name=""/>
        <dsp:cNvSpPr/>
      </dsp:nvSpPr>
      <dsp:spPr>
        <a:xfrm>
          <a:off x="1746318" y="237439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986718" y="3597021"/>
              </a:moveTo>
              <a:arcTo wR="1919440" hR="1919440" stAng="71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A3810-4A4D-4A2D-8D4E-BFE2F13C4EBA}">
      <dsp:nvSpPr>
        <dsp:cNvPr id="0" name=""/>
        <dsp:cNvSpPr/>
      </dsp:nvSpPr>
      <dsp:spPr>
        <a:xfrm>
          <a:off x="-335844" y="1920213"/>
          <a:ext cx="3477672" cy="1159985"/>
        </a:xfrm>
        <a:prstGeom prst="roundRect">
          <a:avLst/>
        </a:prstGeom>
        <a:solidFill>
          <a:srgbClr val="BC451B">
            <a:hueOff val="0"/>
            <a:satOff val="0"/>
            <a:lumOff val="0"/>
            <a:alphaOff val="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Se former au métier</a:t>
          </a:r>
        </a:p>
      </dsp:txBody>
      <dsp:txXfrm>
        <a:off x="-279218" y="1976839"/>
        <a:ext cx="3364420" cy="1046733"/>
      </dsp:txXfrm>
    </dsp:sp>
    <dsp:sp modelId="{8D9CAF6F-3E84-43D3-AE72-1CF6BB194334}">
      <dsp:nvSpPr>
        <dsp:cNvPr id="0" name=""/>
        <dsp:cNvSpPr/>
      </dsp:nvSpPr>
      <dsp:spPr>
        <a:xfrm>
          <a:off x="1746318" y="924093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241858" y="986718"/>
              </a:moveTo>
              <a:arcTo wR="1919440" hR="1919440" stAng="125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DF167-C69B-420D-BB40-84E43AD1DA76}">
      <dsp:nvSpPr>
        <dsp:cNvPr id="0" name=""/>
        <dsp:cNvSpPr/>
      </dsp:nvSpPr>
      <dsp:spPr>
        <a:xfrm>
          <a:off x="1741674" y="773"/>
          <a:ext cx="3161514" cy="1159985"/>
        </a:xfrm>
        <a:prstGeom prst="roundRect">
          <a:avLst/>
        </a:prstGeom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Préparer le concours </a:t>
          </a:r>
          <a:b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</a:b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(dès le M1 !)</a:t>
          </a:r>
        </a:p>
      </dsp:txBody>
      <dsp:txXfrm>
        <a:off x="1798300" y="57399"/>
        <a:ext cx="3048262" cy="1046733"/>
      </dsp:txXfrm>
    </dsp:sp>
    <dsp:sp modelId="{DBFDF5F2-7AFC-41D9-9BEE-0A8086B11F39}">
      <dsp:nvSpPr>
        <dsp:cNvPr id="0" name=""/>
        <dsp:cNvSpPr/>
      </dsp:nvSpPr>
      <dsp:spPr>
        <a:xfrm>
          <a:off x="1059664" y="924093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2852161" y="241858"/>
              </a:moveTo>
              <a:arcTo wR="1919440" hR="1919440" stAng="179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2966D-56C3-4DCF-BF2D-D2C384239611}">
      <dsp:nvSpPr>
        <dsp:cNvPr id="0" name=""/>
        <dsp:cNvSpPr/>
      </dsp:nvSpPr>
      <dsp:spPr>
        <a:xfrm>
          <a:off x="3329153" y="1920213"/>
          <a:ext cx="3825436" cy="1159985"/>
        </a:xfrm>
        <a:prstGeom prst="roundRect">
          <a:avLst/>
        </a:prstGeom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Rédiger, soutenir un mémoire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(scientifique &amp; didactique)</a:t>
          </a:r>
        </a:p>
      </dsp:txBody>
      <dsp:txXfrm>
        <a:off x="3385779" y="1976839"/>
        <a:ext cx="3712184" cy="1046733"/>
      </dsp:txXfrm>
    </dsp:sp>
    <dsp:sp modelId="{9DED70B0-0611-489D-A33A-B7F0D074F0B7}">
      <dsp:nvSpPr>
        <dsp:cNvPr id="0" name=""/>
        <dsp:cNvSpPr/>
      </dsp:nvSpPr>
      <dsp:spPr>
        <a:xfrm>
          <a:off x="1059664" y="237439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3597021" y="2852161"/>
              </a:moveTo>
              <a:arcTo wR="1919440" hR="1919440" stAng="17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29244-05CC-41F6-AD8F-B51B982CB337}">
      <dsp:nvSpPr>
        <dsp:cNvPr id="0" name=""/>
        <dsp:cNvSpPr/>
      </dsp:nvSpPr>
      <dsp:spPr>
        <a:xfrm>
          <a:off x="1885378" y="3839653"/>
          <a:ext cx="2874105" cy="1159985"/>
        </a:xfrm>
        <a:prstGeom prst="roundRect">
          <a:avLst/>
        </a:prstGeom>
        <a:solidFill>
          <a:srgbClr val="BC451B">
            <a:hueOff val="0"/>
            <a:satOff val="0"/>
            <a:lumOff val="0"/>
            <a:alphaOff val="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schemeClr val="tx2"/>
              </a:solidFill>
              <a:latin typeface="Century Gothic" panose="020B0502020202020204" pitchFamily="34" charset="0"/>
              <a:ea typeface="+mn-ea"/>
              <a:cs typeface="+mn-cs"/>
            </a:rPr>
            <a:t>Observer, enseigner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solidFill>
                <a:schemeClr val="tx2"/>
              </a:solidFill>
              <a:latin typeface="Century Gothic" panose="020B0502020202020204" pitchFamily="34" charset="0"/>
              <a:ea typeface="+mn-ea"/>
              <a:cs typeface="+mn-cs"/>
            </a:rPr>
            <a:t>(M1, M2)</a:t>
          </a:r>
        </a:p>
      </dsp:txBody>
      <dsp:txXfrm>
        <a:off x="1942004" y="3896279"/>
        <a:ext cx="2760853" cy="1046733"/>
      </dsp:txXfrm>
    </dsp:sp>
    <dsp:sp modelId="{86B28E77-E2D8-4D5C-8546-BFB629C2AF56}">
      <dsp:nvSpPr>
        <dsp:cNvPr id="0" name=""/>
        <dsp:cNvSpPr/>
      </dsp:nvSpPr>
      <dsp:spPr>
        <a:xfrm>
          <a:off x="1746318" y="237439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986718" y="3597021"/>
              </a:moveTo>
              <a:arcTo wR="1919440" hR="1919440" stAng="71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A3810-4A4D-4A2D-8D4E-BFE2F13C4EBA}">
      <dsp:nvSpPr>
        <dsp:cNvPr id="0" name=""/>
        <dsp:cNvSpPr/>
      </dsp:nvSpPr>
      <dsp:spPr>
        <a:xfrm>
          <a:off x="-335844" y="1920213"/>
          <a:ext cx="3477672" cy="1159985"/>
        </a:xfrm>
        <a:prstGeom prst="roundRect">
          <a:avLst/>
        </a:prstGeom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Se former au métier</a:t>
          </a:r>
        </a:p>
      </dsp:txBody>
      <dsp:txXfrm>
        <a:off x="-279218" y="1976839"/>
        <a:ext cx="3364420" cy="1046733"/>
      </dsp:txXfrm>
    </dsp:sp>
    <dsp:sp modelId="{8D9CAF6F-3E84-43D3-AE72-1CF6BB194334}">
      <dsp:nvSpPr>
        <dsp:cNvPr id="0" name=""/>
        <dsp:cNvSpPr/>
      </dsp:nvSpPr>
      <dsp:spPr>
        <a:xfrm>
          <a:off x="1746318" y="924093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241858" y="986718"/>
              </a:moveTo>
              <a:arcTo wR="1919440" hR="1919440" stAng="125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DF167-C69B-420D-BB40-84E43AD1DA76}">
      <dsp:nvSpPr>
        <dsp:cNvPr id="0" name=""/>
        <dsp:cNvSpPr/>
      </dsp:nvSpPr>
      <dsp:spPr>
        <a:xfrm>
          <a:off x="1741674" y="773"/>
          <a:ext cx="3161514" cy="1159985"/>
        </a:xfrm>
        <a:prstGeom prst="roundRect">
          <a:avLst/>
        </a:prstGeom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Préparer le concours </a:t>
          </a:r>
          <a:b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</a:b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(dès le M1 !)</a:t>
          </a:r>
        </a:p>
      </dsp:txBody>
      <dsp:txXfrm>
        <a:off x="1798300" y="57399"/>
        <a:ext cx="3048262" cy="1046733"/>
      </dsp:txXfrm>
    </dsp:sp>
    <dsp:sp modelId="{DBFDF5F2-7AFC-41D9-9BEE-0A8086B11F39}">
      <dsp:nvSpPr>
        <dsp:cNvPr id="0" name=""/>
        <dsp:cNvSpPr/>
      </dsp:nvSpPr>
      <dsp:spPr>
        <a:xfrm>
          <a:off x="1059664" y="924093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2852161" y="241858"/>
              </a:moveTo>
              <a:arcTo wR="1919440" hR="1919440" stAng="179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2966D-56C3-4DCF-BF2D-D2C384239611}">
      <dsp:nvSpPr>
        <dsp:cNvPr id="0" name=""/>
        <dsp:cNvSpPr/>
      </dsp:nvSpPr>
      <dsp:spPr>
        <a:xfrm>
          <a:off x="3329153" y="1920213"/>
          <a:ext cx="3825436" cy="1159985"/>
        </a:xfrm>
        <a:prstGeom prst="roundRect">
          <a:avLst/>
        </a:prstGeom>
        <a:solidFill>
          <a:srgbClr val="BC451B">
            <a:hueOff val="0"/>
            <a:satOff val="0"/>
            <a:lumOff val="0"/>
            <a:alphaOff val="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Rédiger, soutenir un mémoire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(scientifique &amp; didactique)</a:t>
          </a:r>
        </a:p>
      </dsp:txBody>
      <dsp:txXfrm>
        <a:off x="3385779" y="1976839"/>
        <a:ext cx="3712184" cy="1046733"/>
      </dsp:txXfrm>
    </dsp:sp>
    <dsp:sp modelId="{9DED70B0-0611-489D-A33A-B7F0D074F0B7}">
      <dsp:nvSpPr>
        <dsp:cNvPr id="0" name=""/>
        <dsp:cNvSpPr/>
      </dsp:nvSpPr>
      <dsp:spPr>
        <a:xfrm>
          <a:off x="1059664" y="237439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3597021" y="2852161"/>
              </a:moveTo>
              <a:arcTo wR="1919440" hR="1919440" stAng="17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29244-05CC-41F6-AD8F-B51B982CB337}">
      <dsp:nvSpPr>
        <dsp:cNvPr id="0" name=""/>
        <dsp:cNvSpPr/>
      </dsp:nvSpPr>
      <dsp:spPr>
        <a:xfrm>
          <a:off x="1885378" y="3839653"/>
          <a:ext cx="2874105" cy="1159985"/>
        </a:xfrm>
        <a:prstGeom prst="roundRect">
          <a:avLst/>
        </a:prstGeom>
        <a:solidFill>
          <a:srgbClr val="BC451B">
            <a:lumMod val="50000"/>
          </a:srgbClr>
        </a:solidFill>
        <a:ln w="2540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Observer, enseigner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(M1, M2)</a:t>
          </a:r>
        </a:p>
      </dsp:txBody>
      <dsp:txXfrm>
        <a:off x="1942004" y="3896279"/>
        <a:ext cx="2760853" cy="1046733"/>
      </dsp:txXfrm>
    </dsp:sp>
    <dsp:sp modelId="{86B28E77-E2D8-4D5C-8546-BFB629C2AF56}">
      <dsp:nvSpPr>
        <dsp:cNvPr id="0" name=""/>
        <dsp:cNvSpPr/>
      </dsp:nvSpPr>
      <dsp:spPr>
        <a:xfrm>
          <a:off x="1746318" y="237439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986718" y="3597021"/>
              </a:moveTo>
              <a:arcTo wR="1919440" hR="1919440" stAng="71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A3810-4A4D-4A2D-8D4E-BFE2F13C4EBA}">
      <dsp:nvSpPr>
        <dsp:cNvPr id="0" name=""/>
        <dsp:cNvSpPr/>
      </dsp:nvSpPr>
      <dsp:spPr>
        <a:xfrm>
          <a:off x="-335844" y="1920213"/>
          <a:ext cx="3477672" cy="1159985"/>
        </a:xfrm>
        <a:prstGeom prst="roundRect">
          <a:avLst/>
        </a:prstGeom>
        <a:solidFill>
          <a:schemeClr val="accent1">
            <a:lumMod val="5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rPr>
            <a:t>Se former au métier</a:t>
          </a:r>
        </a:p>
      </dsp:txBody>
      <dsp:txXfrm>
        <a:off x="-279218" y="1976839"/>
        <a:ext cx="3364420" cy="1046733"/>
      </dsp:txXfrm>
    </dsp:sp>
    <dsp:sp modelId="{8D9CAF6F-3E84-43D3-AE72-1CF6BB194334}">
      <dsp:nvSpPr>
        <dsp:cNvPr id="0" name=""/>
        <dsp:cNvSpPr/>
      </dsp:nvSpPr>
      <dsp:spPr>
        <a:xfrm>
          <a:off x="1746318" y="924093"/>
          <a:ext cx="3838880" cy="3838880"/>
        </a:xfrm>
        <a:custGeom>
          <a:avLst/>
          <a:gdLst/>
          <a:ahLst/>
          <a:cxnLst/>
          <a:rect l="0" t="0" r="0" b="0"/>
          <a:pathLst>
            <a:path>
              <a:moveTo>
                <a:pt x="241858" y="986718"/>
              </a:moveTo>
              <a:arcTo wR="1919440" hR="1919440" stAng="12544422" swAng="19111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D5BDD98-1DD8-4A62-ACBE-7B42D7F7964C}" type="datetime1">
              <a:rPr lang="fr-FR" smtClean="0"/>
              <a:pPr rtl="0"/>
              <a:t>26/11/2024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A36C10-A9D4-4995-9BAF-95FBD77A724B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0A438FC-7519-4FEE-9160-9BDC047A3078}" type="datetime1">
              <a:rPr lang="fr-FR" noProof="0" smtClean="0"/>
              <a:pPr rtl="0"/>
              <a:t>26/11/2024</a:t>
            </a:fld>
            <a:endParaRPr lang="fr-FR" noProof="0" dirty="0"/>
          </a:p>
        </p:txBody>
      </p:sp>
      <p:sp>
        <p:nvSpPr>
          <p:cNvPr id="4" name="Espace réservé de l'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3AEF9EC-8318-4FF6-847E-A85BBD2B7E49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738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6575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0250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9707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5053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9616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2434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6172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5393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2658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7407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3307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7770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6262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6311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Etre stratège</a:t>
            </a:r>
            <a:r>
              <a:rPr lang="fr-FR" baseline="0" dirty="0" smtClean="0"/>
              <a:t> et réfléchi ds ses choix. Pls parcours st possibles et valides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4971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4164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2851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fr-FR" smtClean="0"/>
              <a:pPr rtl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2157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51B995-0424-474B-9684-35C2C1D93573}" type="datetime1">
              <a:rPr lang="fr-FR" noProof="0" smtClean="0"/>
              <a:pPr rtl="0"/>
              <a:t>26/11/2024</a:t>
            </a:fld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296384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51B995-0424-474B-9684-35C2C1D93573}" type="datetime1">
              <a:rPr lang="fr-FR" noProof="0" smtClean="0"/>
              <a:pPr rtl="0"/>
              <a:t>26/11/2024</a:t>
            </a:fld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575840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51B995-0424-474B-9684-35C2C1D93573}" type="datetime1">
              <a:rPr lang="fr-FR" noProof="0" smtClean="0"/>
              <a:pPr rtl="0"/>
              <a:t>26/11/2024</a:t>
            </a:fld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69431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51B995-0424-474B-9684-35C2C1D93573}" type="datetime1">
              <a:rPr lang="fr-FR" noProof="0" smtClean="0"/>
              <a:pPr rtl="0"/>
              <a:t>26/11/2024</a:t>
            </a:fld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4119763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51B995-0424-474B-9684-35C2C1D93573}" type="datetime1">
              <a:rPr lang="fr-FR" noProof="0" smtClean="0"/>
              <a:pPr rtl="0"/>
              <a:t>26/11/2024</a:t>
            </a:fld>
            <a:endParaRPr lang="fr-FR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11375757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51B995-0424-474B-9684-35C2C1D93573}" type="datetime1">
              <a:rPr lang="fr-FR" noProof="0" smtClean="0"/>
              <a:pPr rtl="0"/>
              <a:t>26/11/2024</a:t>
            </a:fld>
            <a:endParaRPr lang="fr-FR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4573454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797B34A-87AE-4551-BA81-64A568712FD6}" type="datetime1">
              <a:rPr lang="fr-FR" noProof="0" smtClean="0"/>
              <a:pPr rtl="0"/>
              <a:t>26/11/2024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8050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4F876D-7ED7-4DEF-8D41-A874DBAFFABE}" type="datetime1">
              <a:rPr lang="fr-FR" noProof="0" smtClean="0"/>
              <a:pPr rtl="0"/>
              <a:t>26/11/2024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4259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3AC38D-2CF1-4E8C-83A4-9EF8868C4868}" type="datetime1">
              <a:rPr lang="fr-FR" noProof="0" smtClean="0"/>
              <a:pPr rtl="0"/>
              <a:t>26/11/2024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439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51B995-0424-474B-9684-35C2C1D93573}" type="datetime1">
              <a:rPr lang="fr-FR" noProof="0" smtClean="0"/>
              <a:pPr rtl="0"/>
              <a:t>26/11/2024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5049422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14CD597-8C11-45A1-B8E8-E2AA8E08DA25}" type="datetime1">
              <a:rPr lang="fr-FR" noProof="0" smtClean="0"/>
              <a:pPr rtl="0"/>
              <a:t>26/11/2024</a:t>
            </a:fld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344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2FB064-1154-498D-B361-160538AD7087}" type="datetime1">
              <a:rPr lang="fr-FR" noProof="0" smtClean="0"/>
              <a:pPr rtl="0"/>
              <a:t>26/11/2024</a:t>
            </a:fld>
            <a:endParaRPr lang="fr-FR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8856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51B995-0424-474B-9684-35C2C1D93573}" type="datetime1">
              <a:rPr lang="fr-FR" noProof="0" smtClean="0"/>
              <a:pPr rtl="0"/>
              <a:t>26/11/2024</a:t>
            </a:fld>
            <a:endParaRPr lang="fr-FR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959016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DFE37D5-A6FF-4444-B54D-FCBE77FED3BA}" type="datetime1">
              <a:rPr lang="fr-FR" noProof="0" smtClean="0"/>
              <a:pPr rtl="0"/>
              <a:t>26/11/2024</a:t>
            </a:fld>
            <a:endParaRPr lang="fr-FR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2711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47054A-73C5-4730-B41A-9E5E45C9D6E0}" type="datetime1">
              <a:rPr lang="fr-FR" noProof="0" smtClean="0"/>
              <a:pPr rtl="0"/>
              <a:t>26/11/2024</a:t>
            </a:fld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8" name="Rectangle 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1573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5B51B995-0424-474B-9684-35C2C1D93573}" type="datetime1">
              <a:rPr lang="fr-FR" noProof="0" smtClean="0"/>
              <a:pPr rtl="0"/>
              <a:t>26/11/2024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r>
              <a:rPr lang="fr-FR" noProof="0"/>
              <a:t>Ajouter un pied de page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23291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elphine.richet@univ-orleans.fr" TargetMode="External"/><Relationship Id="rId11" Type="http://schemas.openxmlformats.org/officeDocument/2006/relationships/image" Target="../media/image10.svg"/><Relationship Id="rId5" Type="http://schemas.openxmlformats.org/officeDocument/2006/relationships/hyperlink" Target="mailto:alexis.vrignon@univ-orleans.fr" TargetMode="External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www.trouvermonmaster.gouv.fr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enirenseignant.gouv.fr/cid98901/de-licence-master-meef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://publinetce2.education.fr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elphine.richet@univ-orleans.fr" TargetMode="External"/><Relationship Id="rId11" Type="http://schemas.openxmlformats.org/officeDocument/2006/relationships/image" Target="../media/image10.svg"/><Relationship Id="rId5" Type="http://schemas.openxmlformats.org/officeDocument/2006/relationships/hyperlink" Target="mailto:alexis.vrignon@univ-orleans.fr" TargetMode="External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gouv.fr/media/96388/downloa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media.devenirenseignant.gouv.fr/file/externe/09/2/RJ-2018-Capes-externe-histoire_et_geographie_1007092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573033"/>
            <a:ext cx="12192000" cy="12849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63" y="2550296"/>
            <a:ext cx="7156274" cy="2748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F2C9E5-8707-40A1-A58C-79DE5563AB52}"/>
              </a:ext>
            </a:extLst>
          </p:cNvPr>
          <p:cNvSpPr/>
          <p:nvPr/>
        </p:nvSpPr>
        <p:spPr>
          <a:xfrm>
            <a:off x="690958" y="191838"/>
            <a:ext cx="10799436" cy="24916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fr-FR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Master MEEF 2</a:t>
            </a:r>
            <a:r>
              <a:rPr lang="fr-FR" sz="3600" b="1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nd</a:t>
            </a:r>
            <a:r>
              <a:rPr lang="fr-FR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degré </a:t>
            </a:r>
            <a:br>
              <a:rPr lang="fr-FR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fr-FR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Histoire-Géographie</a:t>
            </a:r>
          </a:p>
          <a:p>
            <a:pPr algn="ctr">
              <a:lnSpc>
                <a:spcPct val="125000"/>
              </a:lnSpc>
            </a:pPr>
            <a:r>
              <a:rPr lang="fr-F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Métiers de l’Enseignement, de l’Éducation et de la Formation</a:t>
            </a:r>
            <a:endParaRPr lang="fr-FR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ct val="125000"/>
              </a:lnSpc>
            </a:pPr>
            <a:endParaRPr lang="fr-FR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F2C9E5-8707-40A1-A58C-79DE5563AB52}"/>
              </a:ext>
            </a:extLst>
          </p:cNvPr>
          <p:cNvSpPr/>
          <p:nvPr/>
        </p:nvSpPr>
        <p:spPr>
          <a:xfrm>
            <a:off x="5584513" y="5573033"/>
            <a:ext cx="694664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fr-FR" sz="1600" b="1" dirty="0">
                <a:solidFill>
                  <a:srgbClr val="2D2D2F"/>
                </a:solidFill>
                <a:latin typeface="Century Gothic" panose="020B0502020202020204" pitchFamily="34" charset="0"/>
              </a:rPr>
              <a:t>Contacts : </a:t>
            </a:r>
            <a:br>
              <a:rPr lang="fr-FR" sz="1600" b="1" dirty="0">
                <a:solidFill>
                  <a:srgbClr val="2D2D2F"/>
                </a:solidFill>
                <a:latin typeface="Century Gothic" panose="020B0502020202020204" pitchFamily="34" charset="0"/>
              </a:rPr>
            </a:br>
            <a:r>
              <a:rPr lang="fr-FR" sz="1400" dirty="0" smtClean="0">
                <a:solidFill>
                  <a:srgbClr val="2D2D2F"/>
                </a:solidFill>
                <a:latin typeface="Century Gothic" panose="020B0502020202020204" pitchFamily="34" charset="0"/>
              </a:rPr>
              <a:t>A. Vrignon (responsable) – </a:t>
            </a:r>
            <a:r>
              <a:rPr lang="fr-FR" sz="1400" dirty="0" smtClean="0">
                <a:solidFill>
                  <a:srgbClr val="2D2D2F"/>
                </a:solidFill>
                <a:latin typeface="Century Gothic" panose="020B0502020202020204" pitchFamily="34" charset="0"/>
                <a:hlinkClick r:id="rId5"/>
              </a:rPr>
              <a:t>alexis.vrignon@univ-orleans.fr</a:t>
            </a:r>
            <a:r>
              <a:rPr lang="fr-FR" sz="1400" dirty="0" smtClean="0">
                <a:solidFill>
                  <a:srgbClr val="2D2D2F"/>
                </a:solidFill>
                <a:latin typeface="Century Gothic" panose="020B0502020202020204" pitchFamily="34" charset="0"/>
              </a:rPr>
              <a:t> </a:t>
            </a:r>
            <a:endParaRPr lang="fr-FR" sz="1400" dirty="0">
              <a:solidFill>
                <a:srgbClr val="2D2D2F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fr-FR" sz="1600" dirty="0">
                <a:solidFill>
                  <a:srgbClr val="2D2D2F"/>
                </a:solidFill>
                <a:latin typeface="Century Gothic" panose="020B0502020202020204" pitchFamily="34" charset="0"/>
              </a:rPr>
              <a:t>D. Richet (scolarité) - </a:t>
            </a:r>
            <a:r>
              <a:rPr lang="fr-FR" sz="1400" dirty="0">
                <a:solidFill>
                  <a:srgbClr val="2D2D2F"/>
                </a:solidFill>
                <a:latin typeface="Century Gothic" panose="020B0502020202020204" pitchFamily="34" charset="0"/>
                <a:hlinkClick r:id="rId6"/>
              </a:rPr>
              <a:t>delphine.richet@univ-orleans.fr</a:t>
            </a:r>
            <a:r>
              <a:rPr lang="fr-FR" sz="1400" dirty="0">
                <a:solidFill>
                  <a:srgbClr val="2D2D2F"/>
                </a:solidFill>
                <a:latin typeface="Century Gothic" panose="020B0502020202020204" pitchFamily="34" charset="0"/>
              </a:rPr>
              <a:t> </a:t>
            </a:r>
            <a:endParaRPr lang="fr-FR" dirty="0">
              <a:solidFill>
                <a:srgbClr val="2D2D2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5" y="5799434"/>
            <a:ext cx="1392573" cy="9952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72067" y="5816368"/>
            <a:ext cx="603136" cy="2711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4810D62-1A4E-48D0-9869-06C1EA209E0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256"/>
          <a:stretch/>
        </p:blipFill>
        <p:spPr>
          <a:xfrm>
            <a:off x="3143250" y="5951950"/>
            <a:ext cx="2440702" cy="822873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3208C9BB-161B-49DA-A9D4-E805E0F31B4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844895" y="5838136"/>
            <a:ext cx="1098897" cy="9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5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>
            <a:extLst>
              <a:ext uri="{FF2B5EF4-FFF2-40B4-BE49-F238E27FC236}">
                <a16:creationId xmlns:a16="http://schemas.microsoft.com/office/drawing/2014/main" id="{8BA6BDE7-D6C7-430A-A37D-5ADED80671F8}"/>
              </a:ext>
            </a:extLst>
          </p:cNvPr>
          <p:cNvSpPr txBox="1">
            <a:spLocks/>
          </p:cNvSpPr>
          <p:nvPr/>
        </p:nvSpPr>
        <p:spPr>
          <a:xfrm>
            <a:off x="1935621" y="415085"/>
            <a:ext cx="8643649" cy="1479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Une formation aux multiples facettes</a:t>
            </a:r>
            <a:endParaRPr lang="fr-FR" sz="32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13765" cy="1305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7319" y="1630052"/>
            <a:ext cx="7574293" cy="321288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endParaRPr lang="fr-FR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F5595CF6-F115-49F8-AF3E-DB40AE941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233542"/>
              </p:ext>
            </p:extLst>
          </p:nvPr>
        </p:nvGraphicFramePr>
        <p:xfrm>
          <a:off x="2848072" y="1626703"/>
          <a:ext cx="6818745" cy="500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D8772A4-A32C-4E56-9024-5740929E778A}"/>
              </a:ext>
            </a:extLst>
          </p:cNvPr>
          <p:cNvSpPr/>
          <p:nvPr/>
        </p:nvSpPr>
        <p:spPr>
          <a:xfrm>
            <a:off x="7690126" y="5227948"/>
            <a:ext cx="4402971" cy="192461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 defTabSz="457200">
              <a:buClr>
                <a:schemeClr val="tx2"/>
              </a:buClr>
              <a:buSzPct val="70000"/>
              <a:buFont typeface="Wingdings" panose="05000000000000000000" pitchFamily="2" charset="2"/>
              <a:buChar char="Ø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6 semaines de stage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d’</a:t>
            </a:r>
            <a:r>
              <a:rPr lang="fr-FR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observa-tion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et de pratique accompagnée en établissement en M1 ;</a:t>
            </a:r>
          </a:p>
          <a:p>
            <a:pPr marL="342900" indent="-342900" algn="just" defTabSz="457200">
              <a:buClr>
                <a:schemeClr val="tx2"/>
              </a:buClr>
              <a:buSzPct val="70000"/>
              <a:buFont typeface="Wingdings" panose="05000000000000000000" pitchFamily="2" charset="2"/>
              <a:buChar char="Ø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6 heures / semaine en M2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8BE1CD4-CF35-40DF-A00C-F4DBCF089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28" y="0"/>
            <a:ext cx="10353762" cy="1024168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latin typeface="Century Gothic" panose="020B0502020202020204" pitchFamily="34" charset="0"/>
              </a:rPr>
              <a:t>Découvrir la formation</a:t>
            </a:r>
          </a:p>
        </p:txBody>
      </p:sp>
    </p:spTree>
    <p:extLst>
      <p:ext uri="{BB962C8B-B14F-4D97-AF65-F5344CB8AC3E}">
        <p14:creationId xmlns:p14="http://schemas.microsoft.com/office/powerpoint/2010/main" val="16802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>
            <a:extLst>
              <a:ext uri="{FF2B5EF4-FFF2-40B4-BE49-F238E27FC236}">
                <a16:creationId xmlns:a16="http://schemas.microsoft.com/office/drawing/2014/main" id="{8BA6BDE7-D6C7-430A-A37D-5ADED80671F8}"/>
              </a:ext>
            </a:extLst>
          </p:cNvPr>
          <p:cNvSpPr txBox="1">
            <a:spLocks/>
          </p:cNvSpPr>
          <p:nvPr/>
        </p:nvSpPr>
        <p:spPr>
          <a:xfrm>
            <a:off x="1935621" y="415085"/>
            <a:ext cx="8643649" cy="1479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Une formation aux multiples facettes</a:t>
            </a:r>
            <a:endParaRPr lang="fr-FR" sz="32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13765" cy="1305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7319" y="1630052"/>
            <a:ext cx="7574293" cy="321288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endParaRPr lang="fr-FR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F5595CF6-F115-49F8-AF3E-DB40AE941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3579370"/>
              </p:ext>
            </p:extLst>
          </p:nvPr>
        </p:nvGraphicFramePr>
        <p:xfrm>
          <a:off x="2848072" y="1626703"/>
          <a:ext cx="6818745" cy="500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D8772A4-A32C-4E56-9024-5740929E778A}"/>
              </a:ext>
            </a:extLst>
          </p:cNvPr>
          <p:cNvSpPr/>
          <p:nvPr/>
        </p:nvSpPr>
        <p:spPr>
          <a:xfrm>
            <a:off x="7789029" y="2202296"/>
            <a:ext cx="4402971" cy="192461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 defTabSz="457200">
              <a:buClr>
                <a:schemeClr val="tx2"/>
              </a:buClr>
              <a:buSzPct val="70000"/>
              <a:buFont typeface="Wingdings" panose="05000000000000000000" pitchFamily="2" charset="2"/>
              <a:buChar char="Ø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Mémoire scientifique en M1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;</a:t>
            </a:r>
          </a:p>
          <a:p>
            <a:pPr marL="342900" indent="-342900" algn="just" defTabSz="457200">
              <a:buClr>
                <a:schemeClr val="tx2"/>
              </a:buClr>
              <a:buSzPct val="70000"/>
              <a:buFont typeface="Wingdings" panose="05000000000000000000" pitchFamily="2" charset="2"/>
              <a:buChar char="Ø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Mémoire didactique en M2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;</a:t>
            </a:r>
          </a:p>
          <a:p>
            <a:pPr marL="342900" indent="-342900" algn="just" defTabSz="457200">
              <a:buClr>
                <a:schemeClr val="tx2"/>
              </a:buClr>
              <a:buSzPct val="70000"/>
              <a:buFont typeface="Wingdings" panose="05000000000000000000" pitchFamily="2" charset="2"/>
              <a:buChar char="Ø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Suivi individualisé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, d’une année sur l’autre.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B69D419-BC42-4403-98BC-9DEF2CF48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28" y="0"/>
            <a:ext cx="10353762" cy="1024168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latin typeface="Century Gothic" panose="020B0502020202020204" pitchFamily="34" charset="0"/>
              </a:rPr>
              <a:t>Découvrir la formation</a:t>
            </a:r>
          </a:p>
        </p:txBody>
      </p:sp>
    </p:spTree>
    <p:extLst>
      <p:ext uri="{BB962C8B-B14F-4D97-AF65-F5344CB8AC3E}">
        <p14:creationId xmlns:p14="http://schemas.microsoft.com/office/powerpoint/2010/main" val="129771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13765" cy="1305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220B58FC-C39A-4195-9246-C6D19E362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28" y="0"/>
            <a:ext cx="10353762" cy="1024168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latin typeface="Century Gothic" panose="020B0502020202020204" pitchFamily="34" charset="0"/>
              </a:rPr>
              <a:t>Découvrir la formation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04848446-0B7E-4364-B3A5-F11CBE7CEC27}"/>
              </a:ext>
            </a:extLst>
          </p:cNvPr>
          <p:cNvSpPr txBox="1">
            <a:spLocks/>
          </p:cNvSpPr>
          <p:nvPr/>
        </p:nvSpPr>
        <p:spPr>
          <a:xfrm>
            <a:off x="1935621" y="415085"/>
            <a:ext cx="8643649" cy="1479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Maquette de la formation</a:t>
            </a:r>
            <a:endParaRPr lang="fr-FR" sz="3200" b="1" dirty="0">
              <a:latin typeface="Century Gothic" panose="020B0502020202020204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F025727-5401-4511-98B7-27CB302B57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7528" y="1894197"/>
            <a:ext cx="6396944" cy="433721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FD011CD-5064-4805-97A2-E9A122D1D43B}"/>
              </a:ext>
            </a:extLst>
          </p:cNvPr>
          <p:cNvSpPr txBox="1"/>
          <p:nvPr/>
        </p:nvSpPr>
        <p:spPr>
          <a:xfrm>
            <a:off x="9470228" y="5831298"/>
            <a:ext cx="2357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Total : 850 heures</a:t>
            </a:r>
          </a:p>
        </p:txBody>
      </p:sp>
    </p:spTree>
    <p:extLst>
      <p:ext uri="{BB962C8B-B14F-4D97-AF65-F5344CB8AC3E}">
        <p14:creationId xmlns:p14="http://schemas.microsoft.com/office/powerpoint/2010/main" val="63233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8A2D707-E8EE-4D13-952E-BF229934BB7B}"/>
              </a:ext>
            </a:extLst>
          </p:cNvPr>
          <p:cNvSpPr/>
          <p:nvPr/>
        </p:nvSpPr>
        <p:spPr>
          <a:xfrm>
            <a:off x="1" y="2100384"/>
            <a:ext cx="6096000" cy="4757615"/>
          </a:xfrm>
          <a:prstGeom prst="rect">
            <a:avLst/>
          </a:prstGeom>
          <a:solidFill>
            <a:srgbClr val="0066CC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13765" cy="1305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220B58FC-C39A-4195-9246-C6D19E362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28" y="0"/>
            <a:ext cx="10353762" cy="1024168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latin typeface="Century Gothic" panose="020B0502020202020204" pitchFamily="34" charset="0"/>
              </a:rPr>
              <a:t>Découvrir la formation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04848446-0B7E-4364-B3A5-F11CBE7CEC27}"/>
              </a:ext>
            </a:extLst>
          </p:cNvPr>
          <p:cNvSpPr txBox="1">
            <a:spLocks/>
          </p:cNvSpPr>
          <p:nvPr/>
        </p:nvSpPr>
        <p:spPr>
          <a:xfrm>
            <a:off x="1935621" y="415085"/>
            <a:ext cx="8643649" cy="1479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Maquette de la formation</a:t>
            </a:r>
            <a:endParaRPr lang="fr-FR" sz="3200" b="1" dirty="0">
              <a:latin typeface="Century Gothic" panose="020B0502020202020204" pitchFamily="34" charset="0"/>
            </a:endParaRPr>
          </a:p>
        </p:txBody>
      </p:sp>
      <p:pic>
        <p:nvPicPr>
          <p:cNvPr id="21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0688B6A8-0C65-4E40-A9CE-3B37A99A72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583421"/>
            <a:ext cx="6095999" cy="161100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DC4B972-AB87-4E8B-B0D5-6BB5CE5174EB}"/>
              </a:ext>
            </a:extLst>
          </p:cNvPr>
          <p:cNvSpPr/>
          <p:nvPr/>
        </p:nvSpPr>
        <p:spPr>
          <a:xfrm>
            <a:off x="1" y="3197412"/>
            <a:ext cx="6095999" cy="366058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1.1. Maîtriser les savoirs fondamentaux… (12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Préparation aux 3 questions H + 3 questions G </a:t>
            </a:r>
            <a:endParaRPr lang="fr-FR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1.2. Piloter son enseignement (6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Didactique, Rendez-Vous de Blois, stage</a:t>
            </a: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1.3. Être acteur de son développement… (3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Initiation à la recherche</a:t>
            </a: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1.4. Langue vivante (3 ECTS)</a:t>
            </a: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1.5. Modules complémentaires (6 ECTS)</a:t>
            </a:r>
            <a:endParaRPr lang="fr-FR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09C02B-863E-4909-8E07-066104B683DB}"/>
              </a:ext>
            </a:extLst>
          </p:cNvPr>
          <p:cNvSpPr/>
          <p:nvPr/>
        </p:nvSpPr>
        <p:spPr>
          <a:xfrm>
            <a:off x="6095999" y="3202998"/>
            <a:ext cx="6096000" cy="3655002"/>
          </a:xfrm>
          <a:prstGeom prst="rect">
            <a:avLst/>
          </a:prstGeom>
          <a:solidFill>
            <a:srgbClr val="0066CC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5EB476-685D-44C9-AA11-F3B7255639F8}"/>
              </a:ext>
            </a:extLst>
          </p:cNvPr>
          <p:cNvSpPr/>
          <p:nvPr/>
        </p:nvSpPr>
        <p:spPr>
          <a:xfrm>
            <a:off x="6095999" y="3197413"/>
            <a:ext cx="6095999" cy="366058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2.1. Maîtriser les savoirs fondamentaux… (12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Préparation aux 3 questions H + 3 questions G </a:t>
            </a:r>
            <a:endParaRPr lang="fr-FR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2.2. Piloter son enseignement (3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Didactique</a:t>
            </a: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2.3. Être acteur de son développement… (6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Recherche &amp; mémoire, stage &amp; analyses de pratiques.</a:t>
            </a: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2.4. Modules complémentaires (9 ECTS)</a:t>
            </a:r>
            <a:endParaRPr lang="fr-FR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A1E2E6A6-F842-4D34-A020-0F4AA7866C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577833"/>
            <a:ext cx="6095999" cy="16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8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8A2D707-E8EE-4D13-952E-BF229934BB7B}"/>
              </a:ext>
            </a:extLst>
          </p:cNvPr>
          <p:cNvSpPr/>
          <p:nvPr/>
        </p:nvSpPr>
        <p:spPr>
          <a:xfrm>
            <a:off x="1" y="3194424"/>
            <a:ext cx="6096000" cy="3663575"/>
          </a:xfrm>
          <a:prstGeom prst="rect">
            <a:avLst/>
          </a:prstGeom>
          <a:solidFill>
            <a:srgbClr val="0066CC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13765" cy="1305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220B58FC-C39A-4195-9246-C6D19E362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28" y="0"/>
            <a:ext cx="10353762" cy="1024168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latin typeface="Century Gothic" panose="020B0502020202020204" pitchFamily="34" charset="0"/>
              </a:rPr>
              <a:t>Découvrir la formation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04848446-0B7E-4364-B3A5-F11CBE7CEC27}"/>
              </a:ext>
            </a:extLst>
          </p:cNvPr>
          <p:cNvSpPr txBox="1">
            <a:spLocks/>
          </p:cNvSpPr>
          <p:nvPr/>
        </p:nvSpPr>
        <p:spPr>
          <a:xfrm>
            <a:off x="1935621" y="415085"/>
            <a:ext cx="8643649" cy="1479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Maquette de la formation</a:t>
            </a:r>
            <a:endParaRPr lang="fr-FR" sz="3200" b="1" dirty="0">
              <a:latin typeface="Century Gothic" panose="020B0502020202020204" pitchFamily="34" charset="0"/>
            </a:endParaRPr>
          </a:p>
        </p:txBody>
      </p:sp>
      <p:pic>
        <p:nvPicPr>
          <p:cNvPr id="21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0688B6A8-0C65-4E40-A9CE-3B37A99A72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583421"/>
            <a:ext cx="6095999" cy="161100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DC4B972-AB87-4E8B-B0D5-6BB5CE5174EB}"/>
              </a:ext>
            </a:extLst>
          </p:cNvPr>
          <p:cNvSpPr/>
          <p:nvPr/>
        </p:nvSpPr>
        <p:spPr>
          <a:xfrm>
            <a:off x="1" y="3197412"/>
            <a:ext cx="6095999" cy="366058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1.1. Maîtriser les savoirs fondamentaux… (12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Préparation aux 3 questions H + 3 questions G </a:t>
            </a:r>
            <a:endParaRPr lang="fr-FR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1.2. Piloter son enseignement (6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Didactique, Rendez-Vous de Blois, stage</a:t>
            </a: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1.3. Être acteur de son développement… (3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Initiation à la recherche</a:t>
            </a: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1.4. Langue vivante (3 ECTS)</a:t>
            </a: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1.5. Modules complémentaires (6 ECTS)</a:t>
            </a:r>
            <a:endParaRPr lang="fr-FR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09C02B-863E-4909-8E07-066104B683DB}"/>
              </a:ext>
            </a:extLst>
          </p:cNvPr>
          <p:cNvSpPr/>
          <p:nvPr/>
        </p:nvSpPr>
        <p:spPr>
          <a:xfrm>
            <a:off x="6095999" y="2100385"/>
            <a:ext cx="6096000" cy="4757615"/>
          </a:xfrm>
          <a:prstGeom prst="rect">
            <a:avLst/>
          </a:prstGeom>
          <a:solidFill>
            <a:srgbClr val="0066CC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5EB476-685D-44C9-AA11-F3B7255639F8}"/>
              </a:ext>
            </a:extLst>
          </p:cNvPr>
          <p:cNvSpPr/>
          <p:nvPr/>
        </p:nvSpPr>
        <p:spPr>
          <a:xfrm>
            <a:off x="6095999" y="3197413"/>
            <a:ext cx="6095999" cy="366058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2.1. Maîtriser les savoirs fondamentaux… (12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Préparation aux 3 questions H + 3 questions G </a:t>
            </a:r>
            <a:endParaRPr lang="fr-FR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2.2. Piloter son enseignement (3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Didactique</a:t>
            </a: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2.3. Être acteur de son développement… (6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Recherche &amp; mémoire, stage &amp; analyses de pratiques.</a:t>
            </a: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2.4. Modules complémentaires (9 ECTS)</a:t>
            </a:r>
            <a:endParaRPr lang="fr-FR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A1E2E6A6-F842-4D34-A020-0F4AA7866C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577833"/>
            <a:ext cx="6095999" cy="16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8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8A2D707-E8EE-4D13-952E-BF229934BB7B}"/>
              </a:ext>
            </a:extLst>
          </p:cNvPr>
          <p:cNvSpPr/>
          <p:nvPr/>
        </p:nvSpPr>
        <p:spPr>
          <a:xfrm>
            <a:off x="1" y="2100384"/>
            <a:ext cx="6096000" cy="4757615"/>
          </a:xfrm>
          <a:prstGeom prst="rect">
            <a:avLst/>
          </a:prstGeom>
          <a:solidFill>
            <a:srgbClr val="0066CC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13765" cy="1305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220B58FC-C39A-4195-9246-C6D19E362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28" y="0"/>
            <a:ext cx="10353762" cy="1024168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latin typeface="Century Gothic" panose="020B0502020202020204" pitchFamily="34" charset="0"/>
              </a:rPr>
              <a:t>Découvrir la formation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BEED6BCA-1D29-4F9A-9080-58D976B43B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77830"/>
            <a:ext cx="6095999" cy="1625121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04848446-0B7E-4364-B3A5-F11CBE7CEC27}"/>
              </a:ext>
            </a:extLst>
          </p:cNvPr>
          <p:cNvSpPr txBox="1">
            <a:spLocks/>
          </p:cNvSpPr>
          <p:nvPr/>
        </p:nvSpPr>
        <p:spPr>
          <a:xfrm>
            <a:off x="1935621" y="415085"/>
            <a:ext cx="8643649" cy="1479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Maquette de la formation</a:t>
            </a:r>
            <a:endParaRPr lang="fr-FR" sz="3200" b="1" dirty="0"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C4B972-AB87-4E8B-B0D5-6BB5CE5174EB}"/>
              </a:ext>
            </a:extLst>
          </p:cNvPr>
          <p:cNvSpPr/>
          <p:nvPr/>
        </p:nvSpPr>
        <p:spPr>
          <a:xfrm>
            <a:off x="1" y="3197412"/>
            <a:ext cx="6095999" cy="366058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3.1. Maîtriser les savoirs fondamentaux… (10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Préparation aux 3 questions H + 3 questions G, EMC </a:t>
            </a:r>
            <a:endParaRPr lang="fr-FR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3.2. Piloter son enseignement (8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Didactique, préparation &amp; exploitation du stage</a:t>
            </a: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3.3. Être acteur de son développement… (2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Pratique réflexive &amp; recherche</a:t>
            </a: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3.4. Stage (10 ECTS)</a:t>
            </a:r>
            <a:endParaRPr lang="fr-FR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09C02B-863E-4909-8E07-066104B683DB}"/>
              </a:ext>
            </a:extLst>
          </p:cNvPr>
          <p:cNvSpPr/>
          <p:nvPr/>
        </p:nvSpPr>
        <p:spPr>
          <a:xfrm>
            <a:off x="6095999" y="3197406"/>
            <a:ext cx="6096000" cy="3660594"/>
          </a:xfrm>
          <a:prstGeom prst="rect">
            <a:avLst/>
          </a:prstGeom>
          <a:solidFill>
            <a:srgbClr val="0066CC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DFA2142-DA8F-4582-8F72-731B1A5422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1577830"/>
            <a:ext cx="6096001" cy="161957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A5EB476-685D-44C9-AA11-F3B7255639F8}"/>
              </a:ext>
            </a:extLst>
          </p:cNvPr>
          <p:cNvSpPr/>
          <p:nvPr/>
        </p:nvSpPr>
        <p:spPr>
          <a:xfrm>
            <a:off x="6095999" y="3197413"/>
            <a:ext cx="6095999" cy="366058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2.1. Maîtriser les savoirs fondamentaux… (5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Préparation aux 3 questions H + 3 questions G </a:t>
            </a:r>
            <a:endParaRPr lang="fr-FR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2.2. Piloter son enseignement (4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Didactique, EMC, préparation à l’entretien</a:t>
            </a: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2.3. Être acteur de son développement… (2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Préparation à l’épreuve d’entretien</a:t>
            </a: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4.4. Stage (10 ECTS)</a:t>
            </a: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4.5. Soutenance du mémoire (9 ECTS)</a:t>
            </a:r>
            <a:endParaRPr lang="fr-FR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8A2D707-E8EE-4D13-952E-BF229934BB7B}"/>
              </a:ext>
            </a:extLst>
          </p:cNvPr>
          <p:cNvSpPr/>
          <p:nvPr/>
        </p:nvSpPr>
        <p:spPr>
          <a:xfrm>
            <a:off x="1" y="3197406"/>
            <a:ext cx="6096000" cy="3660593"/>
          </a:xfrm>
          <a:prstGeom prst="rect">
            <a:avLst/>
          </a:prstGeom>
          <a:solidFill>
            <a:srgbClr val="0066CC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13765" cy="1305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220B58FC-C39A-4195-9246-C6D19E362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28" y="0"/>
            <a:ext cx="10353762" cy="1024168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latin typeface="Century Gothic" panose="020B0502020202020204" pitchFamily="34" charset="0"/>
              </a:rPr>
              <a:t>Découvrir la formation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BEED6BCA-1D29-4F9A-9080-58D976B43B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77830"/>
            <a:ext cx="6095999" cy="1625121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04848446-0B7E-4364-B3A5-F11CBE7CEC27}"/>
              </a:ext>
            </a:extLst>
          </p:cNvPr>
          <p:cNvSpPr txBox="1">
            <a:spLocks/>
          </p:cNvSpPr>
          <p:nvPr/>
        </p:nvSpPr>
        <p:spPr>
          <a:xfrm>
            <a:off x="1935621" y="415085"/>
            <a:ext cx="8643649" cy="1479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Maquette de la formation</a:t>
            </a:r>
            <a:endParaRPr lang="fr-FR" sz="3200" b="1" dirty="0"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C4B972-AB87-4E8B-B0D5-6BB5CE5174EB}"/>
              </a:ext>
            </a:extLst>
          </p:cNvPr>
          <p:cNvSpPr/>
          <p:nvPr/>
        </p:nvSpPr>
        <p:spPr>
          <a:xfrm>
            <a:off x="1" y="3197412"/>
            <a:ext cx="6095999" cy="366058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3.1. Maîtriser les savoirs fondamentaux… (10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Préparation aux 3 questions H + 3 questions G, EMC </a:t>
            </a:r>
            <a:endParaRPr lang="fr-FR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3.2. Piloter son enseignement (8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Didactique, préparation &amp; exploitation du stage</a:t>
            </a: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3.3. Être acteur de son développement… (2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Pratique réflexive &amp; recherche</a:t>
            </a: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3.4. Stage (10 ECTS)</a:t>
            </a:r>
            <a:endParaRPr lang="fr-FR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09C02B-863E-4909-8E07-066104B683DB}"/>
              </a:ext>
            </a:extLst>
          </p:cNvPr>
          <p:cNvSpPr/>
          <p:nvPr/>
        </p:nvSpPr>
        <p:spPr>
          <a:xfrm>
            <a:off x="6095999" y="2100385"/>
            <a:ext cx="6096000" cy="4757615"/>
          </a:xfrm>
          <a:prstGeom prst="rect">
            <a:avLst/>
          </a:prstGeom>
          <a:solidFill>
            <a:srgbClr val="0066CC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DFA2142-DA8F-4582-8F72-731B1A5422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1577830"/>
            <a:ext cx="6096001" cy="161957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A5EB476-685D-44C9-AA11-F3B7255639F8}"/>
              </a:ext>
            </a:extLst>
          </p:cNvPr>
          <p:cNvSpPr/>
          <p:nvPr/>
        </p:nvSpPr>
        <p:spPr>
          <a:xfrm>
            <a:off x="6095999" y="3197413"/>
            <a:ext cx="6095999" cy="366058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2.1. Maîtriser les savoirs fondamentaux… (5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Préparation aux 3 questions H + 3 questions G </a:t>
            </a:r>
            <a:endParaRPr lang="fr-FR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2.2. Piloter son enseignement (4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Didactique, EMC, préparation à l’entretien</a:t>
            </a: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2.3. Être acteur de son développement… (2 ECTS)</a:t>
            </a:r>
          </a:p>
          <a:p>
            <a:pPr marL="720000" lvl="1" indent="-270000"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Préparation à l’épreuve d’entretien</a:t>
            </a: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4.4. Stage (10 ECTS)</a:t>
            </a:r>
          </a:p>
          <a:p>
            <a:pPr algn="just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UE 4.5. Soutenance du mémoire (9 ECTS)</a:t>
            </a:r>
            <a:endParaRPr lang="fr-FR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6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95228" y="0"/>
            <a:ext cx="10353762" cy="1024168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latin typeface="Century Gothic" panose="020B0502020202020204" pitchFamily="34" charset="0"/>
              </a:rPr>
              <a:t>Le calendrier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13765" cy="1305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924" y="1439253"/>
            <a:ext cx="7509276" cy="249527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22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Se rapprocher des enseignant.es concerné.es </a:t>
            </a:r>
            <a:r>
              <a:rPr lang="fr-FR" sz="2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pour préciser son parcours ;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22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Découvrir les épreuves du concours </a:t>
            </a:r>
            <a:r>
              <a:rPr lang="fr-FR" sz="2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et les contenus des questions au programme sur le site officiel Devenir enseignant ;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sz="22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Assister à la </a:t>
            </a:r>
            <a:r>
              <a:rPr lang="fr-FR" sz="22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réunion préparatoire </a:t>
            </a:r>
            <a:r>
              <a:rPr lang="fr-FR" sz="2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(fin de semestre) !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BA6BDE7-D6C7-430A-A37D-5ADED80671F8}"/>
              </a:ext>
            </a:extLst>
          </p:cNvPr>
          <p:cNvSpPr txBox="1">
            <a:spLocks/>
          </p:cNvSpPr>
          <p:nvPr/>
        </p:nvSpPr>
        <p:spPr>
          <a:xfrm>
            <a:off x="608991" y="415085"/>
            <a:ext cx="11153517" cy="1479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La préparation commence dès cette année !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8831" y="3091543"/>
            <a:ext cx="4273169" cy="3766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831" y="0"/>
            <a:ext cx="4265744" cy="3199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08722" y="4164946"/>
            <a:ext cx="7156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Nouvelle procédure de candidature en master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9382" y="4790105"/>
            <a:ext cx="421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7"/>
              </a:rPr>
              <a:t>https://www.trouvermonmaster.gouv.fr</a:t>
            </a:r>
            <a:r>
              <a:rPr lang="fr-FR" dirty="0" smtClean="0">
                <a:hlinkClick r:id="rId7"/>
              </a:rPr>
              <a:t>/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396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95228" y="0"/>
            <a:ext cx="10353762" cy="1024168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latin typeface="Century Gothic" panose="020B0502020202020204" pitchFamily="34" charset="0"/>
              </a:rPr>
              <a:t>Pour s’informer :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13765" cy="1305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BA6BDE7-D6C7-430A-A37D-5ADED80671F8}"/>
              </a:ext>
            </a:extLst>
          </p:cNvPr>
          <p:cNvSpPr txBox="1">
            <a:spLocks/>
          </p:cNvSpPr>
          <p:nvPr/>
        </p:nvSpPr>
        <p:spPr>
          <a:xfrm>
            <a:off x="307928" y="1154640"/>
            <a:ext cx="4594272" cy="570335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2000" b="1" dirty="0">
                <a:latin typeface="Century Gothic" panose="020B0502020202020204" pitchFamily="34" charset="0"/>
              </a:rPr>
              <a:t>Devenir enseignant, </a:t>
            </a:r>
            <a:r>
              <a:rPr lang="fr-FR" sz="2000" dirty="0">
                <a:latin typeface="Century Gothic" panose="020B0502020202020204" pitchFamily="34" charset="0"/>
              </a:rPr>
              <a:t>de la licence au master MEEF (site ministère) :</a:t>
            </a:r>
          </a:p>
          <a:p>
            <a:pPr algn="just"/>
            <a:r>
              <a:rPr lang="fr-FR" sz="1800" dirty="0">
                <a:latin typeface="Century Gothic" panose="020B0502020202020204" pitchFamily="34" charset="0"/>
                <a:hlinkClick r:id="rId3"/>
              </a:rPr>
              <a:t>http://www.devenirenseignant.gouv.fr/</a:t>
            </a:r>
            <a:br>
              <a:rPr lang="fr-FR" sz="1800" dirty="0">
                <a:latin typeface="Century Gothic" panose="020B0502020202020204" pitchFamily="34" charset="0"/>
                <a:hlinkClick r:id="rId3"/>
              </a:rPr>
            </a:br>
            <a:r>
              <a:rPr lang="fr-FR" sz="1800" dirty="0">
                <a:latin typeface="Century Gothic" panose="020B0502020202020204" pitchFamily="34" charset="0"/>
                <a:hlinkClick r:id="rId3"/>
              </a:rPr>
              <a:t>cid98901/de-licence-master-meef.html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</a:p>
          <a:p>
            <a:pPr algn="just"/>
            <a:endParaRPr lang="fr-FR" sz="1800" dirty="0">
              <a:latin typeface="Century Gothic" panose="020B0502020202020204" pitchFamily="34" charset="0"/>
            </a:endParaRPr>
          </a:p>
          <a:p>
            <a:pPr algn="just"/>
            <a:endParaRPr lang="fr-FR" sz="1800" dirty="0">
              <a:latin typeface="Century Gothic" panose="020B0502020202020204" pitchFamily="34" charset="0"/>
            </a:endParaRPr>
          </a:p>
          <a:p>
            <a:pPr algn="just"/>
            <a:endParaRPr lang="fr-FR" sz="1800" dirty="0">
              <a:latin typeface="Century Gothic" panose="020B0502020202020204" pitchFamily="34" charset="0"/>
            </a:endParaRPr>
          </a:p>
          <a:p>
            <a:pPr algn="just"/>
            <a:endParaRPr lang="fr-FR" sz="1800" dirty="0">
              <a:latin typeface="Century Gothic" panose="020B0502020202020204" pitchFamily="34" charset="0"/>
            </a:endParaRPr>
          </a:p>
          <a:p>
            <a:pPr algn="just"/>
            <a:endParaRPr lang="fr-FR" sz="1800" dirty="0">
              <a:latin typeface="Century Gothic" panose="020B0502020202020204" pitchFamily="34" charset="0"/>
            </a:endParaRPr>
          </a:p>
          <a:p>
            <a:pPr algn="just"/>
            <a:endParaRPr lang="fr-FR" sz="1800" dirty="0">
              <a:latin typeface="Century Gothic" panose="020B0502020202020204" pitchFamily="34" charset="0"/>
            </a:endParaRPr>
          </a:p>
          <a:p>
            <a:pPr algn="just"/>
            <a:r>
              <a:rPr lang="fr-FR" sz="2000" b="1" dirty="0" err="1">
                <a:latin typeface="Century Gothic" panose="020B0502020202020204" pitchFamily="34" charset="0"/>
              </a:rPr>
              <a:t>Publinet</a:t>
            </a:r>
            <a:r>
              <a:rPr lang="fr-FR" sz="2000" b="1" dirty="0">
                <a:latin typeface="Century Gothic" panose="020B0502020202020204" pitchFamily="34" charset="0"/>
              </a:rPr>
              <a:t>, </a:t>
            </a:r>
            <a:r>
              <a:rPr lang="fr-FR" sz="2000" dirty="0">
                <a:latin typeface="Century Gothic" panose="020B0502020202020204" pitchFamily="34" charset="0"/>
              </a:rPr>
              <a:t>calendrier et actualité des concours de l’enseignement :</a:t>
            </a:r>
          </a:p>
          <a:p>
            <a:pPr algn="just"/>
            <a:r>
              <a:rPr lang="fr-FR" sz="1800" dirty="0">
                <a:latin typeface="Century Gothic" panose="020B0502020202020204" pitchFamily="34" charset="0"/>
                <a:hlinkClick r:id="rId4"/>
              </a:rPr>
              <a:t>http://publinetce2.education.fr/</a:t>
            </a:r>
            <a:endParaRPr lang="fr-FR" sz="1800" dirty="0">
              <a:latin typeface="Century Gothic" panose="020B0502020202020204" pitchFamily="34" charset="0"/>
            </a:endParaRPr>
          </a:p>
          <a:p>
            <a:pPr algn="just"/>
            <a:endParaRPr lang="fr-FR" sz="1800" dirty="0">
              <a:latin typeface="Century Gothic" panose="020B0502020202020204" pitchFamily="34" charset="0"/>
            </a:endParaRPr>
          </a:p>
          <a:p>
            <a:pPr algn="just"/>
            <a:endParaRPr lang="fr-FR" sz="20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5126" y="4415119"/>
            <a:ext cx="7186873" cy="244288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5126" y="0"/>
            <a:ext cx="7186874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09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324" y="5568015"/>
            <a:ext cx="12192000" cy="13396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63" y="2550296"/>
            <a:ext cx="7156274" cy="2677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F2C9E5-8707-40A1-A58C-79DE5563AB52}"/>
              </a:ext>
            </a:extLst>
          </p:cNvPr>
          <p:cNvSpPr/>
          <p:nvPr/>
        </p:nvSpPr>
        <p:spPr>
          <a:xfrm>
            <a:off x="690958" y="191838"/>
            <a:ext cx="10799436" cy="24916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fr-FR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Master MEEF 2</a:t>
            </a:r>
            <a:r>
              <a:rPr lang="fr-FR" sz="3600" b="1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nd</a:t>
            </a:r>
            <a:r>
              <a:rPr lang="fr-FR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degré </a:t>
            </a:r>
            <a:br>
              <a:rPr lang="fr-FR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fr-FR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Histoire-Géographie</a:t>
            </a:r>
          </a:p>
          <a:p>
            <a:pPr algn="ctr">
              <a:lnSpc>
                <a:spcPct val="125000"/>
              </a:lnSpc>
            </a:pPr>
            <a:r>
              <a:rPr lang="fr-F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Métiers de l’Enseignement, de l’Éducation et de la Formation</a:t>
            </a:r>
            <a:endParaRPr lang="fr-FR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ct val="125000"/>
              </a:lnSpc>
            </a:pPr>
            <a:endParaRPr lang="fr-FR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F2C9E5-8707-40A1-A58C-79DE5563AB52}"/>
              </a:ext>
            </a:extLst>
          </p:cNvPr>
          <p:cNvSpPr/>
          <p:nvPr/>
        </p:nvSpPr>
        <p:spPr>
          <a:xfrm>
            <a:off x="5583952" y="5568015"/>
            <a:ext cx="694664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fr-FR" sz="1600" b="1" dirty="0">
                <a:solidFill>
                  <a:srgbClr val="2D2D2F"/>
                </a:solidFill>
                <a:latin typeface="Century Gothic" panose="020B0502020202020204" pitchFamily="34" charset="0"/>
              </a:rPr>
              <a:t>Contacts : </a:t>
            </a:r>
            <a:br>
              <a:rPr lang="fr-FR" sz="1600" b="1" dirty="0">
                <a:solidFill>
                  <a:srgbClr val="2D2D2F"/>
                </a:solidFill>
                <a:latin typeface="Century Gothic" panose="020B0502020202020204" pitchFamily="34" charset="0"/>
              </a:rPr>
            </a:br>
            <a:r>
              <a:rPr lang="fr-FR" sz="1400" dirty="0" smtClean="0">
                <a:solidFill>
                  <a:srgbClr val="2D2D2F"/>
                </a:solidFill>
                <a:latin typeface="Century Gothic" panose="020B0502020202020204" pitchFamily="34" charset="0"/>
              </a:rPr>
              <a:t>A. Vrignon (responsable) – </a:t>
            </a:r>
            <a:r>
              <a:rPr lang="fr-FR" sz="1400" dirty="0" smtClean="0">
                <a:solidFill>
                  <a:srgbClr val="2D2D2F"/>
                </a:solidFill>
                <a:latin typeface="Century Gothic" panose="020B0502020202020204" pitchFamily="34" charset="0"/>
                <a:hlinkClick r:id="rId5"/>
              </a:rPr>
              <a:t>alexis.vrignon@univ-orleans.fr</a:t>
            </a:r>
            <a:r>
              <a:rPr lang="fr-FR" sz="1400" dirty="0" smtClean="0">
                <a:solidFill>
                  <a:srgbClr val="2D2D2F"/>
                </a:solidFill>
                <a:latin typeface="Century Gothic" panose="020B0502020202020204" pitchFamily="34" charset="0"/>
              </a:rPr>
              <a:t>  </a:t>
            </a:r>
            <a:endParaRPr lang="fr-FR" sz="1400" dirty="0">
              <a:solidFill>
                <a:srgbClr val="2D2D2F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fr-FR" sz="1600" dirty="0">
                <a:solidFill>
                  <a:srgbClr val="2D2D2F"/>
                </a:solidFill>
                <a:latin typeface="Century Gothic" panose="020B0502020202020204" pitchFamily="34" charset="0"/>
              </a:rPr>
              <a:t>D. Richet (scolarité) - </a:t>
            </a:r>
            <a:r>
              <a:rPr lang="fr-FR" sz="1400" dirty="0">
                <a:solidFill>
                  <a:srgbClr val="2D2D2F"/>
                </a:solidFill>
                <a:latin typeface="Century Gothic" panose="020B0502020202020204" pitchFamily="34" charset="0"/>
                <a:hlinkClick r:id="rId6"/>
              </a:rPr>
              <a:t>delphine.richet@univ-orleans.fr</a:t>
            </a:r>
            <a:r>
              <a:rPr lang="fr-FR" sz="1400" dirty="0">
                <a:solidFill>
                  <a:srgbClr val="2D2D2F"/>
                </a:solidFill>
                <a:latin typeface="Century Gothic" panose="020B0502020202020204" pitchFamily="34" charset="0"/>
              </a:rPr>
              <a:t> </a:t>
            </a:r>
            <a:endParaRPr lang="fr-FR" dirty="0">
              <a:solidFill>
                <a:srgbClr val="2D2D2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5" y="5799434"/>
            <a:ext cx="1392573" cy="9952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72067" y="5816368"/>
            <a:ext cx="603136" cy="2711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4810D62-1A4E-48D0-9869-06C1EA209E0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256"/>
          <a:stretch/>
        </p:blipFill>
        <p:spPr>
          <a:xfrm>
            <a:off x="3143250" y="5951950"/>
            <a:ext cx="2440702" cy="822873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3208C9BB-161B-49DA-A9D4-E805E0F31B4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844895" y="5838136"/>
            <a:ext cx="1098897" cy="9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95228" y="0"/>
            <a:ext cx="10353762" cy="1024168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latin typeface="Century Gothic" panose="020B0502020202020204" pitchFamily="34" charset="0"/>
              </a:rPr>
              <a:t>Devenir </a:t>
            </a:r>
            <a:r>
              <a:rPr lang="fr-FR" sz="3200" b="1" dirty="0" err="1">
                <a:latin typeface="Century Gothic" panose="020B0502020202020204" pitchFamily="34" charset="0"/>
              </a:rPr>
              <a:t>enseignant.e</a:t>
            </a:r>
            <a:endParaRPr lang="fr-FR" sz="32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13765" cy="1305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BA6BDE7-D6C7-430A-A37D-5ADED80671F8}"/>
              </a:ext>
            </a:extLst>
          </p:cNvPr>
          <p:cNvSpPr txBox="1">
            <a:spLocks/>
          </p:cNvSpPr>
          <p:nvPr/>
        </p:nvSpPr>
        <p:spPr>
          <a:xfrm>
            <a:off x="608991" y="398182"/>
            <a:ext cx="11153517" cy="1479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Pourquoi intégrer le Master MEEF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6882" y="2006600"/>
            <a:ext cx="5782642" cy="48514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Une évidence :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avoir le goût de l’enseignement en collège ou en lycée !</a:t>
            </a:r>
          </a:p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endParaRPr lang="fr-FR" sz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Préparer le(s) concours externe(s)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(CAPES pour l’enseignement public, CAFEP pour l’</a:t>
            </a:r>
            <a:r>
              <a:rPr lang="fr-FR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enseigne-ment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privé) pour intégrer le métier dans de bonnes conditions après le Master.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endParaRPr lang="fr-FR" sz="1200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Possibilité d’effectuer le M2 en alternance :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soit en stage filé avec un contrat d’AED en établissement, soit en tant que contractuel alternant (6 h / semaine, 865 € bruts / mois, cumulables avec les bourses CROUS).</a:t>
            </a:r>
          </a:p>
        </p:txBody>
      </p:sp>
    </p:spTree>
    <p:extLst>
      <p:ext uri="{BB962C8B-B14F-4D97-AF65-F5344CB8AC3E}">
        <p14:creationId xmlns:p14="http://schemas.microsoft.com/office/powerpoint/2010/main" val="21267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13765" cy="1305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1E906D-F5EB-4FEC-B632-07ABAF95E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353" y="1625550"/>
            <a:ext cx="7663295" cy="4329545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DC4B21F5-B0C2-440D-A1C5-2E3638DFB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28" y="0"/>
            <a:ext cx="10353762" cy="1024168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latin typeface="Century Gothic" panose="020B0502020202020204" pitchFamily="34" charset="0"/>
              </a:rPr>
              <a:t>Devenir </a:t>
            </a:r>
            <a:r>
              <a:rPr lang="fr-FR" sz="3200" b="1" dirty="0" err="1">
                <a:latin typeface="Century Gothic" panose="020B0502020202020204" pitchFamily="34" charset="0"/>
              </a:rPr>
              <a:t>enseignant.e</a:t>
            </a:r>
            <a:endParaRPr lang="fr-FR" sz="3200" b="1" dirty="0">
              <a:latin typeface="Century Gothic" panose="020B0502020202020204" pitchFamily="34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647B6624-7CB9-49E3-845A-53BA50C7393B}"/>
              </a:ext>
            </a:extLst>
          </p:cNvPr>
          <p:cNvSpPr txBox="1">
            <a:spLocks/>
          </p:cNvSpPr>
          <p:nvPr/>
        </p:nvSpPr>
        <p:spPr>
          <a:xfrm>
            <a:off x="608991" y="398182"/>
            <a:ext cx="11153517" cy="1479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Pourquoi intégrer le Master MEEF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C807AAB-7252-4C59-8ED1-19652103AC34}"/>
              </a:ext>
            </a:extLst>
          </p:cNvPr>
          <p:cNvSpPr txBox="1"/>
          <p:nvPr/>
        </p:nvSpPr>
        <p:spPr>
          <a:xfrm>
            <a:off x="3048000" y="60904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Et découvrir Châlons-en-Champagne.</a:t>
            </a:r>
          </a:p>
        </p:txBody>
      </p:sp>
    </p:spTree>
    <p:extLst>
      <p:ext uri="{BB962C8B-B14F-4D97-AF65-F5344CB8AC3E}">
        <p14:creationId xmlns:p14="http://schemas.microsoft.com/office/powerpoint/2010/main" val="248731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13765" cy="1305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6624" y="1451953"/>
            <a:ext cx="10462066" cy="171909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Un </a:t>
            </a:r>
            <a:r>
              <a:rPr lang="fr-FR" b="1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taux 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national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de réussite au CAPES </a:t>
            </a:r>
            <a:r>
              <a:rPr lang="fr-FR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en augmentation </a:t>
            </a:r>
            <a:r>
              <a:rPr lang="fr-FR" b="1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34 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%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en moyenne ;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2021 : 552 postes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ouverts au CAPES (tous pourvus), 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94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au CAFEP (81 postes pourvus) ;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2022 : 575 postes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ouverts au </a:t>
            </a:r>
            <a:r>
              <a:rPr lang="fr-FR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CAPES (tous pourvus), 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110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au </a:t>
            </a:r>
            <a:r>
              <a:rPr lang="fr-FR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CAFEP (tous pourvus)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;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2023 : 587 postes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ouverts au CAPES, 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116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au CAFEP</a:t>
            </a:r>
            <a:r>
              <a:rPr lang="fr-FR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.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2024 : 627 postes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ouverts au CAPES, </a:t>
            </a:r>
            <a:r>
              <a:rPr lang="fr-FR" b="1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119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au CAFEP.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endParaRPr lang="fr-FR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FFC000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8BA6BDE7-D6C7-430A-A37D-5ADED80671F8}"/>
              </a:ext>
            </a:extLst>
          </p:cNvPr>
          <p:cNvSpPr txBox="1">
            <a:spLocks/>
          </p:cNvSpPr>
          <p:nvPr/>
        </p:nvSpPr>
        <p:spPr>
          <a:xfrm>
            <a:off x="608991" y="427785"/>
            <a:ext cx="11153517" cy="1479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Le CAPES Histoire-Géographie : un concours national exigeant</a:t>
            </a:r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95228" y="0"/>
            <a:ext cx="10353762" cy="1024168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latin typeface="Century Gothic" panose="020B0502020202020204" pitchFamily="34" charset="0"/>
              </a:rPr>
              <a:t>Quelques chiffres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25887F-FD53-46AA-B63B-2E664CBAD069}"/>
              </a:ext>
            </a:extLst>
          </p:cNvPr>
          <p:cNvSpPr/>
          <p:nvPr/>
        </p:nvSpPr>
        <p:spPr>
          <a:xfrm>
            <a:off x="326624" y="3733834"/>
            <a:ext cx="11650223" cy="2151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Bons résultats à l’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admissibilité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: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minimum 52 % d’admissibles (taux moyen national 2014-2018 : 45 %).</a:t>
            </a:r>
            <a:endParaRPr lang="fr-FR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Taux d’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admission 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généralement supérieurs à la moyenne nationale :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env. 50 % de réussite en moyenne (2014-2020).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Le-la </a:t>
            </a:r>
            <a:r>
              <a:rPr lang="fr-FR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major.e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académique est régulièrement </a:t>
            </a:r>
            <a:r>
              <a:rPr lang="fr-FR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orléanais.e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(cf. 2022). En </a:t>
            </a:r>
            <a:r>
              <a:rPr lang="fr-FR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2023,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il est </a:t>
            </a:r>
            <a:r>
              <a:rPr lang="fr-FR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7</a:t>
            </a:r>
            <a:r>
              <a:rPr lang="fr-FR" baseline="30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e</a:t>
            </a:r>
            <a:r>
              <a:rPr lang="fr-FR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national.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Depuis 6 ans, une douzaine de certifiés orléanais ont tenté et obtenu l’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agrégation interne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grâce à la préparation d’Orléans-Tours</a:t>
            </a:r>
            <a:r>
              <a:rPr lang="fr-FR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fr-FR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C22D832-DD0B-46A4-9130-6D874F800606}"/>
              </a:ext>
            </a:extLst>
          </p:cNvPr>
          <p:cNvSpPr txBox="1">
            <a:spLocks/>
          </p:cNvSpPr>
          <p:nvPr/>
        </p:nvSpPr>
        <p:spPr>
          <a:xfrm>
            <a:off x="611761" y="2773337"/>
            <a:ext cx="10039998" cy="1479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La formation orléanaise</a:t>
            </a:r>
          </a:p>
        </p:txBody>
      </p:sp>
    </p:spTree>
    <p:extLst>
      <p:ext uri="{BB962C8B-B14F-4D97-AF65-F5344CB8AC3E}">
        <p14:creationId xmlns:p14="http://schemas.microsoft.com/office/powerpoint/2010/main" val="134755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13765" cy="1305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95228" y="0"/>
            <a:ext cx="10353762" cy="1024168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latin typeface="Century Gothic" panose="020B0502020202020204" pitchFamily="34" charset="0"/>
              </a:rPr>
              <a:t>Quelques chiffres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323855" y="425077"/>
            <a:ext cx="10325135" cy="3815753"/>
            <a:chOff x="326624" y="2651300"/>
            <a:chExt cx="10325135" cy="3815753"/>
          </a:xfrm>
        </p:grpSpPr>
        <p:sp>
          <p:nvSpPr>
            <p:cNvPr id="2" name="Rectangle 1"/>
            <p:cNvSpPr/>
            <p:nvPr/>
          </p:nvSpPr>
          <p:spPr>
            <a:xfrm>
              <a:off x="326624" y="3792475"/>
              <a:ext cx="8539470" cy="2674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2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</a:pPr>
              <a:r>
                <a:rPr lang="fr-FR" sz="1600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</a:rPr>
                <a:t>Sources : données MEN, nov. 2021, </a:t>
              </a:r>
              <a:r>
                <a:rPr lang="fr-FR" sz="1600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  <a:hlinkClick r:id="rId3"/>
                </a:rPr>
                <a:t>NI 21.40</a:t>
              </a:r>
              <a:r>
                <a:rPr lang="fr-FR" sz="1600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</a:rPr>
                <a:t> ; rapport jury CAPES H-G 2018, </a:t>
              </a:r>
              <a:r>
                <a:rPr lang="fr-FR" sz="1600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  <a:hlinkClick r:id="rId4"/>
                </a:rPr>
                <a:t>en ligne</a:t>
              </a:r>
              <a:r>
                <a:rPr lang="fr-FR" sz="1600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</a:rPr>
                <a:t>.</a:t>
              </a:r>
            </a:p>
            <a:p>
              <a:pPr marL="262800" indent="-270000" algn="just" defTabSz="4572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"/>
              </a:pPr>
              <a:r>
                <a:rPr lang="fr-FR" b="1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</a:rPr>
                <a:t>L’âge moyen </a:t>
              </a:r>
              <a:r>
                <a:rPr lang="fr-FR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</a:rPr>
                <a:t>des lauréat.es aux concours externes de l’enseignement (2</a:t>
              </a:r>
              <a:r>
                <a:rPr lang="fr-FR" baseline="30000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</a:rPr>
                <a:t>nd</a:t>
              </a:r>
              <a:r>
                <a:rPr lang="fr-FR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</a:rPr>
                <a:t> degré public) était de 29 ans en 2020. Les moins de 25 ans représentaient 43 % des lauréat.es, les 25-29 ans 25 %. </a:t>
              </a:r>
            </a:p>
            <a:p>
              <a:pPr marL="262800" indent="-270000" algn="just" defTabSz="4572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"/>
              </a:pPr>
              <a:r>
                <a:rPr lang="fr-FR" b="1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</a:rPr>
                <a:t>Répartition par genre : </a:t>
              </a:r>
              <a:r>
                <a:rPr lang="fr-FR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</a:rPr>
                <a:t>les femmes représentaient 52 % des lauréat.es en 2020, mais leur part tend à baisser : elle était de 60 % en 2013.</a:t>
              </a:r>
            </a:p>
            <a:p>
              <a:pPr marL="262800" indent="-270000" algn="just" defTabSz="4572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SzPct val="70000"/>
                <a:buFont typeface="Wingdings 2" charset="2"/>
                <a:buChar char=""/>
              </a:pPr>
              <a:r>
                <a:rPr lang="fr-FR" b="1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</a:rPr>
                <a:t>CAPES H-G : </a:t>
              </a:r>
              <a:r>
                <a:rPr lang="fr-FR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</a:rPr>
                <a:t>selon les statistiques de 2018, l’</a:t>
              </a:r>
              <a:r>
                <a:rPr lang="fr-FR" b="1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</a:rPr>
                <a:t>âge moyen </a:t>
              </a:r>
              <a:r>
                <a:rPr lang="fr-FR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</a:rPr>
                <a:t>des lauréat.es du CAPES était de 25,6 ans ; l’</a:t>
              </a:r>
              <a:r>
                <a:rPr lang="fr-FR" b="1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</a:rPr>
                <a:t>âge médian</a:t>
              </a:r>
              <a:r>
                <a:rPr lang="fr-FR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entury Gothic" panose="020B0502020202020204" pitchFamily="34" charset="0"/>
                </a:rPr>
                <a:t> de 24 ans (123 admis sur 540). </a:t>
              </a:r>
            </a:p>
          </p:txBody>
        </p:sp>
        <p:sp>
          <p:nvSpPr>
            <p:cNvPr id="8" name="Titre 1">
              <a:extLst>
                <a:ext uri="{FF2B5EF4-FFF2-40B4-BE49-F238E27FC236}">
                  <a16:creationId xmlns:a16="http://schemas.microsoft.com/office/drawing/2014/main" id="{8BA6BDE7-D6C7-430A-A37D-5ADED80671F8}"/>
                </a:ext>
              </a:extLst>
            </p:cNvPr>
            <p:cNvSpPr txBox="1">
              <a:spLocks/>
            </p:cNvSpPr>
            <p:nvPr/>
          </p:nvSpPr>
          <p:spPr>
            <a:xfrm>
              <a:off x="611761" y="2651300"/>
              <a:ext cx="10039998" cy="1479112"/>
            </a:xfrm>
            <a:prstGeom prst="rect">
              <a:avLst/>
            </a:prstGeom>
            <a:effectLst>
              <a:outerShdw blurRad="25400" dir="17880000">
                <a:srgbClr val="000000">
                  <a:alpha val="46000"/>
                </a:srgbClr>
              </a:outerShdw>
            </a:effectLst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0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j-lt"/>
                  <a:ea typeface="+mj-ea"/>
                  <a:cs typeface="Trebuchet M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l"/>
              <a:r>
                <a:rPr lang="fr-FR" sz="28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Les concours de l’enseignement : quel(s) profil(s) ?</a:t>
              </a:r>
            </a:p>
          </p:txBody>
        </p:sp>
      </p:grpSp>
      <p:pic>
        <p:nvPicPr>
          <p:cNvPr id="9" name="Image 8" descr="Une image contenant personne, complet, homme, habits&#10;&#10;Description générée automatiquement">
            <a:extLst>
              <a:ext uri="{FF2B5EF4-FFF2-40B4-BE49-F238E27FC236}">
                <a16:creationId xmlns:a16="http://schemas.microsoft.com/office/drawing/2014/main" id="{7EBFD098-9422-4F0F-8A9A-FA2FE3FB96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3755" y="2078004"/>
            <a:ext cx="2933481" cy="206999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BA5A7F2-2662-412E-9B4D-D03ECD063A8D}"/>
              </a:ext>
            </a:extLst>
          </p:cNvPr>
          <p:cNvSpPr txBox="1"/>
          <p:nvPr/>
        </p:nvSpPr>
        <p:spPr>
          <a:xfrm>
            <a:off x="233425" y="4517829"/>
            <a:ext cx="1165380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Lorsqu’on pouvait passer le concours en M1, 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52 % des lauréat.es étaient titulaires d’un </a:t>
            </a:r>
            <a:r>
              <a:rPr lang="fr-FR" b="1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Master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fr-FR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; 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les lauréat.es titulaires ou inscrit.es </a:t>
            </a:r>
            <a:r>
              <a:rPr lang="fr-FR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en M1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ne totalisaient que 37 % de l’effectif total.</a:t>
            </a:r>
            <a:endParaRPr lang="fr-FR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endParaRPr lang="fr-FR" sz="2000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sz="20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Cela signifie que </a:t>
            </a:r>
            <a:r>
              <a:rPr lang="fr-FR" sz="20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les parcours des futurs et nouveaux enseignants ne sont pas toujours rectilignes</a:t>
            </a:r>
            <a:r>
              <a:rPr lang="fr-FR" sz="20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fr-FR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6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95228" y="0"/>
            <a:ext cx="10353762" cy="1024168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latin typeface="Century Gothic" panose="020B0502020202020204" pitchFamily="34" charset="0"/>
              </a:rPr>
              <a:t>Concevoir son parcours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13765" cy="1305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924" y="1507284"/>
            <a:ext cx="9781829" cy="535071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sz="2000" b="1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Rappel : </a:t>
            </a:r>
            <a:r>
              <a:rPr lang="fr-FR" sz="2000" b="1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l’ensemble des candidatures se font via Mon Master</a:t>
            </a:r>
            <a:endParaRPr lang="fr-FR" sz="20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Préparation au concours dès le M1, passage du concours en M1 ou </a:t>
            </a:r>
            <a:br>
              <a:rPr lang="fr-FR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</a:br>
            <a:r>
              <a:rPr lang="fr-FR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en M2 selon les profils :</a:t>
            </a:r>
          </a:p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endParaRPr lang="fr-FR" sz="4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Après la L3 :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suite logique du parcours Enseignement, mais Master accessible également à l’issue du parcours Patrimoine. 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Passage du CAPES en </a:t>
            </a:r>
            <a:r>
              <a:rPr lang="fr-FR" b="1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M2</a:t>
            </a:r>
            <a:r>
              <a:rPr lang="fr-FR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fr-FR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endParaRPr lang="fr-FR" sz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Après un M1 PCS :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intégration en M1 MEEF, mémoire de M1 et langue vivante validés. 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Passage du CAPES en </a:t>
            </a:r>
            <a:r>
              <a:rPr lang="fr-FR" b="1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M2</a:t>
            </a:r>
            <a:r>
              <a:rPr lang="fr-FR" b="1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fr-FR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endParaRPr lang="fr-FR" sz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Après un M2 PCS :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intégration en M1 MEEF, mémoire de M1 et langue vivante validés, mémoire de M2 adapté. La validation du M2 MEEF est optionnelle. 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Passage du concours dès le M1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(deux chances plutôt qu’une !).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endParaRPr lang="fr-FR" sz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Après un M1 ou un M2 MAP :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langue vivante validée.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BA6BDE7-D6C7-430A-A37D-5ADED80671F8}"/>
              </a:ext>
            </a:extLst>
          </p:cNvPr>
          <p:cNvSpPr txBox="1">
            <a:spLocks/>
          </p:cNvSpPr>
          <p:nvPr/>
        </p:nvSpPr>
        <p:spPr>
          <a:xfrm>
            <a:off x="608991" y="415085"/>
            <a:ext cx="11153517" cy="1479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Quand intégrer le master MEEF ?</a:t>
            </a:r>
          </a:p>
        </p:txBody>
      </p:sp>
    </p:spTree>
    <p:extLst>
      <p:ext uri="{BB962C8B-B14F-4D97-AF65-F5344CB8AC3E}">
        <p14:creationId xmlns:p14="http://schemas.microsoft.com/office/powerpoint/2010/main" val="412239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13765" cy="1305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6624" y="1506302"/>
            <a:ext cx="5930741" cy="518860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sz="20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En M1 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: 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Même régime pour tout le monde.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Préparation intensive au concours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; 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6 semaines de stage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en établissement.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endParaRPr lang="fr-FR" sz="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fr-FR" sz="20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En M2 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: 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Professionnalisation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et concours. Les statuts :</a:t>
            </a: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92D05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Statut 1 : alternance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(6 h / semaine en responsabilité, 865 € bruts / mois). Formation du mardi au jeudi.</a:t>
            </a:r>
            <a:endParaRPr lang="fr-FR" sz="20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endParaRPr lang="fr-FR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8BA6BDE7-D6C7-430A-A37D-5ADED80671F8}"/>
              </a:ext>
            </a:extLst>
          </p:cNvPr>
          <p:cNvSpPr txBox="1">
            <a:spLocks/>
          </p:cNvSpPr>
          <p:nvPr/>
        </p:nvSpPr>
        <p:spPr>
          <a:xfrm>
            <a:off x="608991" y="427785"/>
            <a:ext cx="11153517" cy="1479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Deux années de formation, plusieurs statuts 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246AB2-3678-4878-B910-E8670C27D8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6182" y="1506302"/>
            <a:ext cx="5406326" cy="337526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45F52E4-84DE-4AE4-B0E9-E68B2942A236}"/>
              </a:ext>
            </a:extLst>
          </p:cNvPr>
          <p:cNvSpPr txBox="1"/>
          <p:nvPr/>
        </p:nvSpPr>
        <p:spPr>
          <a:xfrm>
            <a:off x="241752" y="4951104"/>
            <a:ext cx="11623623" cy="1609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92D05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Statut 2 : </a:t>
            </a:r>
            <a:r>
              <a:rPr lang="fr-FR" b="1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92D05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SOPA </a:t>
            </a:r>
            <a:r>
              <a:rPr lang="fr-FR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(6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h / semaine</a:t>
            </a:r>
            <a:r>
              <a:rPr lang="fr-FR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). Gratification d’environ 110 €/mois. Cumul possible avec un contrat de vacataire, par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exemple AED en collège ou en lycée. Solution plus souple donnant lieu à une meilleure </a:t>
            </a:r>
            <a:r>
              <a:rPr lang="fr-FR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rémunération (en cas de cumul).</a:t>
            </a:r>
            <a:endParaRPr lang="fr-FR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262800" indent="-2700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92D05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Statut 3 : fonctionnaire stagiaire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pour les titulaires du concours (9 h / semaine en responsabilité, traitement complet, formation allégée).</a:t>
            </a:r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59B042A3-69E7-4801-B895-F5D3DCBAE3DF}"/>
              </a:ext>
            </a:extLst>
          </p:cNvPr>
          <p:cNvSpPr txBox="1">
            <a:spLocks/>
          </p:cNvSpPr>
          <p:nvPr/>
        </p:nvSpPr>
        <p:spPr>
          <a:xfrm>
            <a:off x="295228" y="0"/>
            <a:ext cx="10353762" cy="102416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360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>
                <a:latin typeface="Century Gothic" panose="020B0502020202020204" pitchFamily="34" charset="0"/>
              </a:rPr>
              <a:t>Concevoir son parcours</a:t>
            </a:r>
            <a:endParaRPr lang="fr-FR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5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95228" y="0"/>
            <a:ext cx="10353762" cy="1024168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latin typeface="Century Gothic" panose="020B0502020202020204" pitchFamily="34" charset="0"/>
              </a:rPr>
              <a:t>Découvrir la formation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8BA6BDE7-D6C7-430A-A37D-5ADED80671F8}"/>
              </a:ext>
            </a:extLst>
          </p:cNvPr>
          <p:cNvSpPr txBox="1">
            <a:spLocks/>
          </p:cNvSpPr>
          <p:nvPr/>
        </p:nvSpPr>
        <p:spPr>
          <a:xfrm>
            <a:off x="1935621" y="415085"/>
            <a:ext cx="8643649" cy="1479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Une formation aux multiples facettes</a:t>
            </a:r>
            <a:endParaRPr lang="fr-FR" sz="32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13765" cy="1305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7319" y="1630052"/>
            <a:ext cx="7574293" cy="321288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endParaRPr lang="fr-FR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F5595CF6-F115-49F8-AF3E-DB40AE941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981072"/>
              </p:ext>
            </p:extLst>
          </p:nvPr>
        </p:nvGraphicFramePr>
        <p:xfrm>
          <a:off x="2848072" y="1626703"/>
          <a:ext cx="6818745" cy="500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D8772A4-A32C-4E56-9024-5740929E778A}"/>
              </a:ext>
            </a:extLst>
          </p:cNvPr>
          <p:cNvSpPr/>
          <p:nvPr/>
        </p:nvSpPr>
        <p:spPr>
          <a:xfrm>
            <a:off x="98902" y="1504386"/>
            <a:ext cx="4402971" cy="192461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 defTabSz="457200">
              <a:buClr>
                <a:schemeClr val="tx2"/>
              </a:buClr>
              <a:buSzPct val="70000"/>
              <a:buFont typeface="Wingdings" panose="05000000000000000000" pitchFamily="2" charset="2"/>
              <a:buChar char="Ø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Formation bivalente (H &amp; G) !</a:t>
            </a:r>
          </a:p>
          <a:p>
            <a:pPr marL="342900" indent="-342900" algn="just" defTabSz="457200">
              <a:buClr>
                <a:schemeClr val="tx2"/>
              </a:buClr>
              <a:buSzPct val="70000"/>
              <a:buFont typeface="Wingdings" panose="05000000000000000000" pitchFamily="2" charset="2"/>
              <a:buChar char="Ø"/>
            </a:pP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Env.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500 heures 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de cours &amp; oraux ;</a:t>
            </a:r>
          </a:p>
          <a:p>
            <a:pPr marL="342900" indent="-342900" algn="just" defTabSz="457200">
              <a:buClr>
                <a:schemeClr val="tx2"/>
              </a:buClr>
              <a:buSzPct val="70000"/>
              <a:buFont typeface="Wingdings" panose="05000000000000000000" pitchFamily="2" charset="2"/>
              <a:buChar char="Ø"/>
            </a:pP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Planifier, anticiper, </a:t>
            </a: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travailler en groupes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;</a:t>
            </a:r>
          </a:p>
          <a:p>
            <a:pPr marL="342900" indent="-342900" algn="just" defTabSz="457200">
              <a:buClr>
                <a:schemeClr val="tx2"/>
              </a:buClr>
              <a:buSzPct val="70000"/>
              <a:buFont typeface="Wingdings" panose="05000000000000000000" pitchFamily="2" charset="2"/>
              <a:buChar char="Ø"/>
            </a:pPr>
            <a:r>
              <a:rPr lang="fr-FR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Suivi individualisé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90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>
            <a:extLst>
              <a:ext uri="{FF2B5EF4-FFF2-40B4-BE49-F238E27FC236}">
                <a16:creationId xmlns:a16="http://schemas.microsoft.com/office/drawing/2014/main" id="{8BA6BDE7-D6C7-430A-A37D-5ADED80671F8}"/>
              </a:ext>
            </a:extLst>
          </p:cNvPr>
          <p:cNvSpPr txBox="1">
            <a:spLocks/>
          </p:cNvSpPr>
          <p:nvPr/>
        </p:nvSpPr>
        <p:spPr>
          <a:xfrm>
            <a:off x="1935621" y="415085"/>
            <a:ext cx="8643649" cy="1479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Une formation aux multiples facettes</a:t>
            </a:r>
            <a:endParaRPr lang="fr-FR" sz="32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13765" cy="1305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7319" y="1630052"/>
            <a:ext cx="7574293" cy="321288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endParaRPr lang="fr-FR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F5595CF6-F115-49F8-AF3E-DB40AE941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1419376"/>
              </p:ext>
            </p:extLst>
          </p:nvPr>
        </p:nvGraphicFramePr>
        <p:xfrm>
          <a:off x="2848072" y="1626703"/>
          <a:ext cx="6818745" cy="500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D8772A4-A32C-4E56-9024-5740929E778A}"/>
              </a:ext>
            </a:extLst>
          </p:cNvPr>
          <p:cNvSpPr/>
          <p:nvPr/>
        </p:nvSpPr>
        <p:spPr>
          <a:xfrm>
            <a:off x="98902" y="4963804"/>
            <a:ext cx="4402971" cy="192461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 defTabSz="457200">
              <a:buClr>
                <a:schemeClr val="tx2"/>
              </a:buClr>
              <a:buSzPct val="70000"/>
              <a:buFont typeface="Wingdings" panose="05000000000000000000" pitchFamily="2" charset="2"/>
              <a:buChar char="Ø"/>
            </a:pP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Formation pédagogique et </a:t>
            </a:r>
            <a:r>
              <a:rPr lang="fr-FR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didac-tique</a:t>
            </a: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entury Gothic" panose="020B0502020202020204" pitchFamily="34" charset="0"/>
              </a:rPr>
              <a:t> disciplinaire (H, G, EMC) ;</a:t>
            </a:r>
          </a:p>
          <a:p>
            <a:pPr marL="342900" indent="-342900" algn="just" defTabSz="457200">
              <a:buClr>
                <a:schemeClr val="tx2"/>
              </a:buClr>
              <a:buSzPct val="70000"/>
              <a:buFont typeface="Wingdings" panose="05000000000000000000" pitchFamily="2" charset="2"/>
              <a:buChar char="Ø"/>
            </a:pP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85000"/>
                  </a:schemeClr>
                </a:solidFill>
                <a:latin typeface="Century Gothic" panose="020B0502020202020204" pitchFamily="34" charset="0"/>
              </a:rPr>
              <a:t>Formation transversale ;</a:t>
            </a:r>
          </a:p>
          <a:p>
            <a:pPr marL="342900" indent="-342900" algn="just" defTabSz="457200">
              <a:buClr>
                <a:schemeClr val="tx2"/>
              </a:buClr>
              <a:buSzPct val="70000"/>
              <a:buFont typeface="Wingdings" panose="05000000000000000000" pitchFamily="2" charset="2"/>
              <a:buChar char="Ø"/>
            </a:pPr>
            <a:r>
              <a:rPr lang="fr-F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85000"/>
                  </a:schemeClr>
                </a:solidFill>
                <a:latin typeface="Century Gothic" panose="020B0502020202020204" pitchFamily="34" charset="0"/>
              </a:rPr>
              <a:t>RDV de Blois.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F3118EF-5700-4D50-BBB8-62ABECAB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28" y="0"/>
            <a:ext cx="10353762" cy="1024168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latin typeface="Century Gothic" panose="020B0502020202020204" pitchFamily="34" charset="0"/>
              </a:rPr>
              <a:t>Découvrir la formation</a:t>
            </a:r>
          </a:p>
        </p:txBody>
      </p:sp>
    </p:spTree>
    <p:extLst>
      <p:ext uri="{BB962C8B-B14F-4D97-AF65-F5344CB8AC3E}">
        <p14:creationId xmlns:p14="http://schemas.microsoft.com/office/powerpoint/2010/main" val="192843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ois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hème Offic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31C05A15-2C36-4B2C-9ED7-7313D59409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61EA76-1630-4788-A629-8FDAFC920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A16170-AED4-43FB-90C7-1F1653EBFACC}">
  <ds:schemaRefs>
    <ds:schemaRef ds:uri="http://schemas.microsoft.com/office/2006/metadata/properties"/>
    <ds:schemaRef ds:uri="http://purl.org/dc/elements/1.1/"/>
    <ds:schemaRef ds:uri="http://purl.org/dc/dcmitype/"/>
    <ds:schemaRef ds:uri="a4f35948-e619-41b3-aa29-22878b09cfd2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30816</TotalTime>
  <Words>1573</Words>
  <Application>Microsoft Office PowerPoint</Application>
  <PresentationFormat>Grand écran</PresentationFormat>
  <Paragraphs>215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Calisto MT</vt:lpstr>
      <vt:lpstr>Century Gothic</vt:lpstr>
      <vt:lpstr>Georgia</vt:lpstr>
      <vt:lpstr>Trebuchet MS</vt:lpstr>
      <vt:lpstr>Wingdings</vt:lpstr>
      <vt:lpstr>Wingdings 2</vt:lpstr>
      <vt:lpstr>Ardoise</vt:lpstr>
      <vt:lpstr>Présentation PowerPoint</vt:lpstr>
      <vt:lpstr> Devenir enseignant.e</vt:lpstr>
      <vt:lpstr> Devenir enseignant.e</vt:lpstr>
      <vt:lpstr> Quelques chiffres</vt:lpstr>
      <vt:lpstr> Quelques chiffres</vt:lpstr>
      <vt:lpstr> Concevoir son parcours</vt:lpstr>
      <vt:lpstr>Présentation PowerPoint</vt:lpstr>
      <vt:lpstr> Découvrir la formation</vt:lpstr>
      <vt:lpstr> Découvrir la formation</vt:lpstr>
      <vt:lpstr> Découvrir la formation</vt:lpstr>
      <vt:lpstr> Découvrir la formation</vt:lpstr>
      <vt:lpstr> Découvrir la formation</vt:lpstr>
      <vt:lpstr> Découvrir la formation</vt:lpstr>
      <vt:lpstr> Découvrir la formation</vt:lpstr>
      <vt:lpstr> Découvrir la formation</vt:lpstr>
      <vt:lpstr> Découvrir la formation</vt:lpstr>
      <vt:lpstr> Le calendrier</vt:lpstr>
      <vt:lpstr> Pour s’informer :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Échos d’empire L’expérience de l’intégration impériale aux confins  du monde romain (200 a.C.-200 p.C.)</dc:title>
  <dc:creator>Cha Parsil</dc:creator>
  <cp:lastModifiedBy>XX</cp:lastModifiedBy>
  <cp:revision>300</cp:revision>
  <dcterms:created xsi:type="dcterms:W3CDTF">2018-05-03T14:41:00Z</dcterms:created>
  <dcterms:modified xsi:type="dcterms:W3CDTF">2024-11-26T12:41:56Z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