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9.jpg" ContentType="image/jpg"/>
  <Override PartName="/ppt/media/image10.jpg" ContentType="image/jpg"/>
  <Override PartName="/ppt/media/image14.jpg" ContentType="image/jpg"/>
  <Override PartName="/ppt/ink/ink1.xml" ContentType="application/inkml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sldIdLst>
    <p:sldId id="256" r:id="rId2"/>
    <p:sldId id="262" r:id="rId3"/>
    <p:sldId id="269" r:id="rId4"/>
    <p:sldId id="257" r:id="rId5"/>
    <p:sldId id="258" r:id="rId6"/>
    <p:sldId id="284" r:id="rId7"/>
    <p:sldId id="279" r:id="rId8"/>
    <p:sldId id="277" r:id="rId9"/>
    <p:sldId id="259" r:id="rId10"/>
    <p:sldId id="264" r:id="rId11"/>
    <p:sldId id="281" r:id="rId12"/>
    <p:sldId id="267" r:id="rId13"/>
    <p:sldId id="268" r:id="rId14"/>
    <p:sldId id="275" r:id="rId15"/>
    <p:sldId id="280" r:id="rId16"/>
    <p:sldId id="278" r:id="rId17"/>
    <p:sldId id="265" r:id="rId18"/>
    <p:sldId id="276" r:id="rId19"/>
    <p:sldId id="282" r:id="rId20"/>
    <p:sldId id="283" r:id="rId21"/>
    <p:sldId id="261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3AD9F5-8025-42AB-B618-5FBC32820463}" v="23" dt="2025-01-30T12:47:08.6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>
    <p:restoredLeft sz="15620"/>
    <p:restoredTop sz="94660"/>
  </p:normalViewPr>
  <p:slideViewPr>
    <p:cSldViewPr>
      <p:cViewPr>
        <p:scale>
          <a:sx n="51" d="100"/>
          <a:sy n="51" d="100"/>
        </p:scale>
        <p:origin x="1720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43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ëlline Castagnez" userId="26b4133bacc2a46f" providerId="LiveId" clId="{643AD9F5-8025-42AB-B618-5FBC32820463}"/>
    <pc:docChg chg="undo custSel addSld delSld modSld sldOrd">
      <pc:chgData name="Noëlline Castagnez" userId="26b4133bacc2a46f" providerId="LiveId" clId="{643AD9F5-8025-42AB-B618-5FBC32820463}" dt="2025-02-05T13:18:59.362" v="710" actId="20577"/>
      <pc:docMkLst>
        <pc:docMk/>
      </pc:docMkLst>
      <pc:sldChg chg="modSp mod">
        <pc:chgData name="Noëlline Castagnez" userId="26b4133bacc2a46f" providerId="LiveId" clId="{643AD9F5-8025-42AB-B618-5FBC32820463}" dt="2025-01-27T10:59:04.948" v="508" actId="404"/>
        <pc:sldMkLst>
          <pc:docMk/>
          <pc:sldMk cId="0" sldId="256"/>
        </pc:sldMkLst>
        <pc:spChg chg="mod">
          <ac:chgData name="Noëlline Castagnez" userId="26b4133bacc2a46f" providerId="LiveId" clId="{643AD9F5-8025-42AB-B618-5FBC32820463}" dt="2025-01-27T10:59:04.948" v="508" actId="404"/>
          <ac:spMkLst>
            <pc:docMk/>
            <pc:sldMk cId="0" sldId="256"/>
            <ac:spMk id="2" creationId="{00000000-0000-0000-0000-000000000000}"/>
          </ac:spMkLst>
        </pc:spChg>
        <pc:spChg chg="mod">
          <ac:chgData name="Noëlline Castagnez" userId="26b4133bacc2a46f" providerId="LiveId" clId="{643AD9F5-8025-42AB-B618-5FBC32820463}" dt="2025-01-24T14:01:16.395" v="11" actId="20577"/>
          <ac:spMkLst>
            <pc:docMk/>
            <pc:sldMk cId="0" sldId="256"/>
            <ac:spMk id="3" creationId="{00000000-0000-0000-0000-000000000000}"/>
          </ac:spMkLst>
        </pc:spChg>
      </pc:sldChg>
      <pc:sldChg chg="addSp delSp modSp mod">
        <pc:chgData name="Noëlline Castagnez" userId="26b4133bacc2a46f" providerId="LiveId" clId="{643AD9F5-8025-42AB-B618-5FBC32820463}" dt="2025-01-27T10:41:15.057" v="459" actId="20577"/>
        <pc:sldMkLst>
          <pc:docMk/>
          <pc:sldMk cId="1171227058" sldId="261"/>
        </pc:sldMkLst>
        <pc:spChg chg="mod">
          <ac:chgData name="Noëlline Castagnez" userId="26b4133bacc2a46f" providerId="LiveId" clId="{643AD9F5-8025-42AB-B618-5FBC32820463}" dt="2025-01-24T14:22:53.034" v="448" actId="113"/>
          <ac:spMkLst>
            <pc:docMk/>
            <pc:sldMk cId="1171227058" sldId="261"/>
            <ac:spMk id="3" creationId="{00000000-0000-0000-0000-000000000000}"/>
          </ac:spMkLst>
        </pc:spChg>
        <pc:spChg chg="mod">
          <ac:chgData name="Noëlline Castagnez" userId="26b4133bacc2a46f" providerId="LiveId" clId="{643AD9F5-8025-42AB-B618-5FBC32820463}" dt="2025-01-27T10:41:15.057" v="459" actId="20577"/>
          <ac:spMkLst>
            <pc:docMk/>
            <pc:sldMk cId="1171227058" sldId="261"/>
            <ac:spMk id="6" creationId="{00000000-0000-0000-0000-000000000000}"/>
          </ac:spMkLst>
        </pc:spChg>
        <pc:picChg chg="add mod">
          <ac:chgData name="Noëlline Castagnez" userId="26b4133bacc2a46f" providerId="LiveId" clId="{643AD9F5-8025-42AB-B618-5FBC32820463}" dt="2025-01-27T10:41:00.850" v="453" actId="1076"/>
          <ac:picMkLst>
            <pc:docMk/>
            <pc:sldMk cId="1171227058" sldId="261"/>
            <ac:picMk id="4" creationId="{44D239FE-8154-EB92-B49F-2F73E75B0152}"/>
          </ac:picMkLst>
        </pc:picChg>
      </pc:sldChg>
      <pc:sldChg chg="modSp mod">
        <pc:chgData name="Noëlline Castagnez" userId="26b4133bacc2a46f" providerId="LiveId" clId="{643AD9F5-8025-42AB-B618-5FBC32820463}" dt="2025-02-05T13:17:53.351" v="671" actId="113"/>
        <pc:sldMkLst>
          <pc:docMk/>
          <pc:sldMk cId="3378061364" sldId="262"/>
        </pc:sldMkLst>
        <pc:spChg chg="mod">
          <ac:chgData name="Noëlline Castagnez" userId="26b4133bacc2a46f" providerId="LiveId" clId="{643AD9F5-8025-42AB-B618-5FBC32820463}" dt="2025-02-05T13:17:53.351" v="671" actId="113"/>
          <ac:spMkLst>
            <pc:docMk/>
            <pc:sldMk cId="3378061364" sldId="262"/>
            <ac:spMk id="3" creationId="{00000000-0000-0000-0000-000000000000}"/>
          </ac:spMkLst>
        </pc:spChg>
      </pc:sldChg>
      <pc:sldChg chg="modSp mod">
        <pc:chgData name="Noëlline Castagnez" userId="26b4133bacc2a46f" providerId="LiveId" clId="{643AD9F5-8025-42AB-B618-5FBC32820463}" dt="2025-01-24T14:20:41.878" v="438" actId="20577"/>
        <pc:sldMkLst>
          <pc:docMk/>
          <pc:sldMk cId="4098418498" sldId="267"/>
        </pc:sldMkLst>
        <pc:spChg chg="mod">
          <ac:chgData name="Noëlline Castagnez" userId="26b4133bacc2a46f" providerId="LiveId" clId="{643AD9F5-8025-42AB-B618-5FBC32820463}" dt="2025-01-24T14:20:08.511" v="435" actId="1076"/>
          <ac:spMkLst>
            <pc:docMk/>
            <pc:sldMk cId="4098418498" sldId="267"/>
            <ac:spMk id="2" creationId="{00000000-0000-0000-0000-000000000000}"/>
          </ac:spMkLst>
        </pc:spChg>
        <pc:spChg chg="mod">
          <ac:chgData name="Noëlline Castagnez" userId="26b4133bacc2a46f" providerId="LiveId" clId="{643AD9F5-8025-42AB-B618-5FBC32820463}" dt="2025-01-24T14:20:41.878" v="438" actId="20577"/>
          <ac:spMkLst>
            <pc:docMk/>
            <pc:sldMk cId="4098418498" sldId="267"/>
            <ac:spMk id="3" creationId="{00000000-0000-0000-0000-000000000000}"/>
          </ac:spMkLst>
        </pc:spChg>
      </pc:sldChg>
      <pc:sldChg chg="modSp mod">
        <pc:chgData name="Noëlline Castagnez" userId="26b4133bacc2a46f" providerId="LiveId" clId="{643AD9F5-8025-42AB-B618-5FBC32820463}" dt="2025-01-24T14:20:32.410" v="437" actId="20577"/>
        <pc:sldMkLst>
          <pc:docMk/>
          <pc:sldMk cId="3181921210" sldId="268"/>
        </pc:sldMkLst>
        <pc:spChg chg="mod">
          <ac:chgData name="Noëlline Castagnez" userId="26b4133bacc2a46f" providerId="LiveId" clId="{643AD9F5-8025-42AB-B618-5FBC32820463}" dt="2025-01-24T14:19:58.012" v="434" actId="1076"/>
          <ac:spMkLst>
            <pc:docMk/>
            <pc:sldMk cId="3181921210" sldId="268"/>
            <ac:spMk id="2" creationId="{00000000-0000-0000-0000-000000000000}"/>
          </ac:spMkLst>
        </pc:spChg>
        <pc:spChg chg="mod">
          <ac:chgData name="Noëlline Castagnez" userId="26b4133bacc2a46f" providerId="LiveId" clId="{643AD9F5-8025-42AB-B618-5FBC32820463}" dt="2025-01-24T14:20:32.410" v="437" actId="20577"/>
          <ac:spMkLst>
            <pc:docMk/>
            <pc:sldMk cId="3181921210" sldId="268"/>
            <ac:spMk id="3" creationId="{00000000-0000-0000-0000-000000000000}"/>
          </ac:spMkLst>
        </pc:spChg>
      </pc:sldChg>
      <pc:sldChg chg="modSp mod ord">
        <pc:chgData name="Noëlline Castagnez" userId="26b4133bacc2a46f" providerId="LiveId" clId="{643AD9F5-8025-42AB-B618-5FBC32820463}" dt="2025-01-24T14:24:24.691" v="450"/>
        <pc:sldMkLst>
          <pc:docMk/>
          <pc:sldMk cId="75628910" sldId="276"/>
        </pc:sldMkLst>
        <pc:spChg chg="mod">
          <ac:chgData name="Noëlline Castagnez" userId="26b4133bacc2a46f" providerId="LiveId" clId="{643AD9F5-8025-42AB-B618-5FBC32820463}" dt="2025-01-24T14:04:05.810" v="24" actId="1076"/>
          <ac:spMkLst>
            <pc:docMk/>
            <pc:sldMk cId="75628910" sldId="276"/>
            <ac:spMk id="2" creationId="{644B31FC-3279-8ACD-F056-6C02BFA57368}"/>
          </ac:spMkLst>
        </pc:spChg>
        <pc:spChg chg="mod">
          <ac:chgData name="Noëlline Castagnez" userId="26b4133bacc2a46f" providerId="LiveId" clId="{643AD9F5-8025-42AB-B618-5FBC32820463}" dt="2025-01-24T14:18:11.256" v="431" actId="20577"/>
          <ac:spMkLst>
            <pc:docMk/>
            <pc:sldMk cId="75628910" sldId="276"/>
            <ac:spMk id="3" creationId="{6E50A141-213B-4D29-3742-FBA5605ECFF6}"/>
          </ac:spMkLst>
        </pc:spChg>
      </pc:sldChg>
      <pc:sldChg chg="modSp mod ord">
        <pc:chgData name="Noëlline Castagnez" userId="26b4133bacc2a46f" providerId="LiveId" clId="{643AD9F5-8025-42AB-B618-5FBC32820463}" dt="2025-02-05T13:18:38.422" v="701" actId="20577"/>
        <pc:sldMkLst>
          <pc:docMk/>
          <pc:sldMk cId="3770312707" sldId="279"/>
        </pc:sldMkLst>
        <pc:spChg chg="mod">
          <ac:chgData name="Noëlline Castagnez" userId="26b4133bacc2a46f" providerId="LiveId" clId="{643AD9F5-8025-42AB-B618-5FBC32820463}" dt="2025-01-30T12:49:04.387" v="641" actId="20577"/>
          <ac:spMkLst>
            <pc:docMk/>
            <pc:sldMk cId="3770312707" sldId="279"/>
            <ac:spMk id="2" creationId="{F50FB9DB-6EEE-6FE6-AF81-0F7D5D6B006C}"/>
          </ac:spMkLst>
        </pc:spChg>
        <pc:spChg chg="mod">
          <ac:chgData name="Noëlline Castagnez" userId="26b4133bacc2a46f" providerId="LiveId" clId="{643AD9F5-8025-42AB-B618-5FBC32820463}" dt="2025-02-05T13:18:38.422" v="701" actId="20577"/>
          <ac:spMkLst>
            <pc:docMk/>
            <pc:sldMk cId="3770312707" sldId="279"/>
            <ac:spMk id="3" creationId="{D55A6C82-B05D-904D-0456-1F323645E6EC}"/>
          </ac:spMkLst>
        </pc:spChg>
      </pc:sldChg>
      <pc:sldChg chg="addSp delSp modSp mod">
        <pc:chgData name="Noëlline Castagnez" userId="26b4133bacc2a46f" providerId="LiveId" clId="{643AD9F5-8025-42AB-B618-5FBC32820463}" dt="2025-02-05T13:18:59.362" v="710" actId="20577"/>
        <pc:sldMkLst>
          <pc:docMk/>
          <pc:sldMk cId="3699514288" sldId="281"/>
        </pc:sldMkLst>
        <pc:spChg chg="mod">
          <ac:chgData name="Noëlline Castagnez" userId="26b4133bacc2a46f" providerId="LiveId" clId="{643AD9F5-8025-42AB-B618-5FBC32820463}" dt="2025-02-05T13:18:59.362" v="710" actId="20577"/>
          <ac:spMkLst>
            <pc:docMk/>
            <pc:sldMk cId="3699514288" sldId="281"/>
            <ac:spMk id="2" creationId="{F6826EC2-A3BD-C0CF-4C3B-AA2132CAF9BF}"/>
          </ac:spMkLst>
        </pc:spChg>
        <pc:picChg chg="add mod">
          <ac:chgData name="Noëlline Castagnez" userId="26b4133bacc2a46f" providerId="LiveId" clId="{643AD9F5-8025-42AB-B618-5FBC32820463}" dt="2025-01-27T10:51:40.320" v="506" actId="962"/>
          <ac:picMkLst>
            <pc:docMk/>
            <pc:sldMk cId="3699514288" sldId="281"/>
            <ac:picMk id="5" creationId="{898CA986-3489-7BC3-9CD2-F23AFBA6136B}"/>
          </ac:picMkLst>
        </pc:picChg>
      </pc:sldChg>
      <pc:sldChg chg="addSp modSp add mod ord">
        <pc:chgData name="Noëlline Castagnez" userId="26b4133bacc2a46f" providerId="LiveId" clId="{643AD9F5-8025-42AB-B618-5FBC32820463}" dt="2025-01-27T12:07:11.722" v="528" actId="20577"/>
        <pc:sldMkLst>
          <pc:docMk/>
          <pc:sldMk cId="3143975889" sldId="282"/>
        </pc:sldMkLst>
        <pc:spChg chg="mod">
          <ac:chgData name="Noëlline Castagnez" userId="26b4133bacc2a46f" providerId="LiveId" clId="{643AD9F5-8025-42AB-B618-5FBC32820463}" dt="2025-01-27T12:07:11.722" v="528" actId="20577"/>
          <ac:spMkLst>
            <pc:docMk/>
            <pc:sldMk cId="3143975889" sldId="282"/>
            <ac:spMk id="3" creationId="{CD26EFA3-9B18-0EDA-B356-49732D0F2A6F}"/>
          </ac:spMkLst>
        </pc:spChg>
        <pc:picChg chg="add mod">
          <ac:chgData name="Noëlline Castagnez" userId="26b4133bacc2a46f" providerId="LiveId" clId="{643AD9F5-8025-42AB-B618-5FBC32820463}" dt="2025-01-24T14:14:43.529" v="261" actId="1076"/>
          <ac:picMkLst>
            <pc:docMk/>
            <pc:sldMk cId="3143975889" sldId="282"/>
            <ac:picMk id="5" creationId="{39F06C93-1CC7-1167-4ECC-20825AD27CFF}"/>
          </ac:picMkLst>
        </pc:picChg>
      </pc:sldChg>
      <pc:sldChg chg="addSp delSp modSp add mod ord">
        <pc:chgData name="Noëlline Castagnez" userId="26b4133bacc2a46f" providerId="LiveId" clId="{643AD9F5-8025-42AB-B618-5FBC32820463}" dt="2025-01-27T10:47:28.200" v="502"/>
        <pc:sldMkLst>
          <pc:docMk/>
          <pc:sldMk cId="1477523215" sldId="283"/>
        </pc:sldMkLst>
        <pc:spChg chg="mod">
          <ac:chgData name="Noëlline Castagnez" userId="26b4133bacc2a46f" providerId="LiveId" clId="{643AD9F5-8025-42AB-B618-5FBC32820463}" dt="2025-01-24T14:16:13.380" v="329" actId="20577"/>
          <ac:spMkLst>
            <pc:docMk/>
            <pc:sldMk cId="1477523215" sldId="283"/>
            <ac:spMk id="2" creationId="{1EA409FF-087C-04B3-7D9E-A6F87EFAA1C3}"/>
          </ac:spMkLst>
        </pc:spChg>
        <pc:picChg chg="add mod">
          <ac:chgData name="Noëlline Castagnez" userId="26b4133bacc2a46f" providerId="LiveId" clId="{643AD9F5-8025-42AB-B618-5FBC32820463}" dt="2025-01-27T10:47:05.713" v="499" actId="1076"/>
          <ac:picMkLst>
            <pc:docMk/>
            <pc:sldMk cId="1477523215" sldId="283"/>
            <ac:picMk id="5" creationId="{E5EFC199-5AC5-614F-9412-19E0EA98074D}"/>
          </ac:picMkLst>
        </pc:picChg>
        <pc:picChg chg="add mod">
          <ac:chgData name="Noëlline Castagnez" userId="26b4133bacc2a46f" providerId="LiveId" clId="{643AD9F5-8025-42AB-B618-5FBC32820463}" dt="2025-01-27T10:43:50.730" v="468" actId="1076"/>
          <ac:picMkLst>
            <pc:docMk/>
            <pc:sldMk cId="1477523215" sldId="283"/>
            <ac:picMk id="6" creationId="{68DA6939-6067-434B-0668-9DD73DAA32AC}"/>
          </ac:picMkLst>
        </pc:picChg>
        <pc:inkChg chg="add">
          <ac:chgData name="Noëlline Castagnez" userId="26b4133bacc2a46f" providerId="LiveId" clId="{643AD9F5-8025-42AB-B618-5FBC32820463}" dt="2025-01-27T10:47:28.200" v="502"/>
          <ac:inkMkLst>
            <pc:docMk/>
            <pc:sldMk cId="1477523215" sldId="283"/>
            <ac:inkMk id="21" creationId="{A51B6AA8-7AA1-3A87-1EBF-EC8216DBA82B}"/>
          </ac:inkMkLst>
        </pc:inkChg>
      </pc:sldChg>
      <pc:sldChg chg="modSp add mod">
        <pc:chgData name="Noëlline Castagnez" userId="26b4133bacc2a46f" providerId="LiveId" clId="{643AD9F5-8025-42AB-B618-5FBC32820463}" dt="2025-02-05T13:18:32.097" v="687" actId="20577"/>
        <pc:sldMkLst>
          <pc:docMk/>
          <pc:sldMk cId="2338508217" sldId="284"/>
        </pc:sldMkLst>
        <pc:spChg chg="mod">
          <ac:chgData name="Noëlline Castagnez" userId="26b4133bacc2a46f" providerId="LiveId" clId="{643AD9F5-8025-42AB-B618-5FBC32820463}" dt="2025-02-05T13:18:32.097" v="687" actId="20577"/>
          <ac:spMkLst>
            <pc:docMk/>
            <pc:sldMk cId="2338508217" sldId="284"/>
            <ac:spMk id="3" creationId="{884F42B3-2469-4075-CB5E-7CF3FD4785EC}"/>
          </ac:spMkLst>
        </pc:spChg>
      </pc:sldChg>
      <pc:sldChg chg="addSp delSp modSp new del mod modClrScheme chgLayout">
        <pc:chgData name="Noëlline Castagnez" userId="26b4133bacc2a46f" providerId="LiveId" clId="{643AD9F5-8025-42AB-B618-5FBC32820463}" dt="2025-02-05T13:14:32.290" v="658" actId="2696"/>
        <pc:sldMkLst>
          <pc:docMk/>
          <pc:sldMk cId="2192131541" sldId="285"/>
        </pc:sldMkLst>
        <pc:spChg chg="add del mod">
          <ac:chgData name="Noëlline Castagnez" userId="26b4133bacc2a46f" providerId="LiveId" clId="{643AD9F5-8025-42AB-B618-5FBC32820463}" dt="2025-02-05T13:14:30.419" v="657"/>
          <ac:spMkLst>
            <pc:docMk/>
            <pc:sldMk cId="2192131541" sldId="285"/>
            <ac:spMk id="5" creationId="{9BA23550-23FF-B6E0-D205-373CC8D89489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7T10:47:28.20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84 0 24229,'-83'992'0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D776B1-3D97-4248-A6EC-B61506475C23}" type="datetimeFigureOut">
              <a:rPr lang="fr-FR" smtClean="0"/>
              <a:pPr/>
              <a:t>05/02/2025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6BA31E-0EF8-4925-A961-625707BC087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6869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6BA31E-0EF8-4925-A961-625707BC087A}" type="slidenum">
              <a:rPr lang="fr-FR" smtClean="0"/>
              <a:pPr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7036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05/02/2025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05/02/2025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05/02/2025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44039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05/02/2025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05/02/2025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05/02/2025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05/02/2025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05/02/2025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05/02/2025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05/02/2025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05/02/2025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05/02/2025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v-orleans.fr/fr/polen/la-recherche/seminaire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7" Type="http://schemas.openxmlformats.org/officeDocument/2006/relationships/image" Target="../media/image14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customXml" Target="../ink/ink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sz="3200" b="1" dirty="0"/>
              <a:t>Parcours</a:t>
            </a:r>
            <a:br>
              <a:rPr lang="fr-FR" sz="3200" b="1" dirty="0"/>
            </a:br>
            <a:r>
              <a:rPr lang="fr-FR" sz="3200" b="1" dirty="0"/>
              <a:t> Mé</a:t>
            </a:r>
            <a:r>
              <a:rPr lang="fr-FR" sz="2800" b="1" dirty="0"/>
              <a:t>moires</a:t>
            </a:r>
            <a:r>
              <a:rPr lang="fr-FR" sz="3200" b="1" dirty="0"/>
              <a:t>, </a:t>
            </a:r>
            <a:r>
              <a:rPr lang="fr-FR" sz="3200" b="1" dirty="0" err="1"/>
              <a:t>PO</a:t>
            </a:r>
            <a:r>
              <a:rPr lang="fr-FR" sz="2800" b="1" dirty="0" err="1"/>
              <a:t>uvoirs</a:t>
            </a:r>
            <a:r>
              <a:rPr lang="fr-FR" sz="3200" b="1" dirty="0"/>
              <a:t>, C</a:t>
            </a:r>
            <a:r>
              <a:rPr lang="fr-FR" sz="2800" b="1" dirty="0"/>
              <a:t>ultures</a:t>
            </a:r>
            <a:r>
              <a:rPr lang="fr-FR" sz="3200" b="1" dirty="0"/>
              <a:t>,</a:t>
            </a:r>
            <a:br>
              <a:rPr lang="fr-FR" sz="3200" b="1" dirty="0"/>
            </a:br>
            <a:r>
              <a:rPr lang="fr-FR" sz="2400" b="1" dirty="0"/>
              <a:t>et</a:t>
            </a:r>
            <a:r>
              <a:rPr lang="fr-FR" sz="3200" b="1" dirty="0"/>
              <a:t> S</a:t>
            </a:r>
            <a:r>
              <a:rPr lang="fr-FR" sz="2800" b="1" dirty="0"/>
              <a:t>ociétés</a:t>
            </a:r>
            <a:r>
              <a:rPr lang="fr-FR" sz="3200" b="1" dirty="0"/>
              <a:t> - </a:t>
            </a:r>
            <a:r>
              <a:rPr lang="fr-FR" sz="3200" b="1" dirty="0" err="1"/>
              <a:t>MéPoCS</a:t>
            </a:r>
            <a:br>
              <a:rPr lang="fr-FR" sz="3200" b="1" dirty="0"/>
            </a:br>
            <a:endParaRPr lang="fr-FR" sz="32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11560" y="3429000"/>
            <a:ext cx="8136904" cy="1828800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/>
              <a:t>31 janvier 2025</a:t>
            </a:r>
          </a:p>
          <a:p>
            <a:endParaRPr lang="fr-FR" sz="3400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3314" name="AutoShape 2" descr="Séminaire du laboratoire POLEN &quot;Secret et publicité&quot; | Université d'Orléans"/>
          <p:cNvSpPr>
            <a:spLocks noChangeAspect="1" noChangeArrowheads="1"/>
          </p:cNvSpPr>
          <p:nvPr/>
        </p:nvSpPr>
        <p:spPr bwMode="auto">
          <a:xfrm>
            <a:off x="155575" y="-693738"/>
            <a:ext cx="3171825" cy="1457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316" name="AutoShape 4" descr="Séminaire du laboratoire POLEN &quot;Secret et publicité&quot; | Université d'Orléans"/>
          <p:cNvSpPr>
            <a:spLocks noChangeAspect="1" noChangeArrowheads="1"/>
          </p:cNvSpPr>
          <p:nvPr/>
        </p:nvSpPr>
        <p:spPr bwMode="auto">
          <a:xfrm>
            <a:off x="155575" y="-693738"/>
            <a:ext cx="3171825" cy="14573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3318" name="Picture 6" descr="Séminaire du laboratoire POLEN &quot;Secret et publicité&quot; | Université d'Orléa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0257" y="5050547"/>
            <a:ext cx="3512753" cy="1603648"/>
          </a:xfrm>
          <a:prstGeom prst="rect">
            <a:avLst/>
          </a:prstGeom>
          <a:noFill/>
        </p:spPr>
      </p:pic>
      <p:pic>
        <p:nvPicPr>
          <p:cNvPr id="13320" name="Picture 8" descr="IRAMAT | MSH Val de Loir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5280871"/>
            <a:ext cx="1619250" cy="1143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Une formation ouverte aux renouvellements de l’Histoire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20552"/>
            <a:ext cx="8229600" cy="4876800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sz="1900" dirty="0">
                <a:effectLst/>
                <a:ea typeface="Times New Roman" panose="02020603050405020304" pitchFamily="18" charset="0"/>
              </a:rPr>
              <a:t> </a:t>
            </a:r>
            <a:r>
              <a:rPr lang="fr-FR" sz="1900" b="1" dirty="0">
                <a:effectLst/>
                <a:ea typeface="Times New Roman" panose="02020603050405020304" pitchFamily="18" charset="0"/>
              </a:rPr>
              <a:t>De la monnaie à l’interview</a:t>
            </a:r>
            <a:r>
              <a:rPr lang="fr-FR" sz="1900" dirty="0">
                <a:effectLst/>
                <a:ea typeface="Times New Roman" panose="02020603050405020304" pitchFamily="18" charset="0"/>
              </a:rPr>
              <a:t> : une formation </a:t>
            </a:r>
            <a:r>
              <a:rPr lang="fr-FR" sz="1900" dirty="0" err="1">
                <a:effectLst/>
                <a:ea typeface="Times New Roman" panose="02020603050405020304" pitchFamily="18" charset="0"/>
              </a:rPr>
              <a:t>transpériodique</a:t>
            </a:r>
            <a:r>
              <a:rPr lang="fr-FR" sz="1900" dirty="0">
                <a:effectLst/>
                <a:ea typeface="Times New Roman" panose="02020603050405020304" pitchFamily="18" charset="0"/>
              </a:rPr>
              <a:t> qui couvre l’ensemble des différentes sources et méthodes historiques, de la numismatique aux archives orales, en passant par l’iconographie, la culture matérielle ... </a:t>
            </a:r>
          </a:p>
          <a:p>
            <a:pPr algn="just"/>
            <a:r>
              <a:rPr lang="fr-FR" sz="1900" b="1" dirty="0">
                <a:effectLst/>
                <a:ea typeface="Times New Roman" panose="02020603050405020304" pitchFamily="18" charset="0"/>
              </a:rPr>
              <a:t> Pouvoirs et contre-pouvoirs</a:t>
            </a:r>
            <a:r>
              <a:rPr lang="fr-FR" sz="1900" dirty="0">
                <a:effectLst/>
                <a:ea typeface="Times New Roman" panose="02020603050405020304" pitchFamily="18" charset="0"/>
              </a:rPr>
              <a:t>, politisations formelles et informelles à travers le temps </a:t>
            </a:r>
          </a:p>
          <a:p>
            <a:r>
              <a:rPr lang="fr-FR" sz="1900" b="1" dirty="0"/>
              <a:t>Séminaires</a:t>
            </a:r>
            <a:r>
              <a:rPr lang="fr-FR" sz="1900" dirty="0"/>
              <a:t> aux formats variés</a:t>
            </a:r>
          </a:p>
          <a:p>
            <a:pPr marL="0" indent="0">
              <a:buNone/>
            </a:pPr>
            <a:r>
              <a:rPr lang="fr-FR" sz="1900" dirty="0"/>
              <a:t>	Séminaire transversal réunissant les étudiants des deux années</a:t>
            </a:r>
          </a:p>
          <a:p>
            <a:pPr marL="0" indent="0">
              <a:buNone/>
            </a:pPr>
            <a:r>
              <a:rPr lang="fr-FR" sz="1900" dirty="0"/>
              <a:t>	Séminaires de spécialité (par période) réunissant les étudiants 	des deux années (S10 deux séminaires au choix sur quatre) </a:t>
            </a:r>
          </a:p>
          <a:p>
            <a:pPr marL="0" indent="0">
              <a:buNone/>
            </a:pPr>
            <a:r>
              <a:rPr lang="fr-FR" sz="1900" dirty="0"/>
              <a:t>	</a:t>
            </a:r>
            <a:r>
              <a:rPr lang="fr-FR" sz="1900" dirty="0">
                <a:hlinkClick r:id="rId2"/>
              </a:rPr>
              <a:t>Séminaires et webinaires</a:t>
            </a:r>
            <a:r>
              <a:rPr lang="fr-FR" sz="1900" dirty="0"/>
              <a:t> de laboratoires (facultatifs)</a:t>
            </a:r>
          </a:p>
          <a:p>
            <a:pPr algn="just"/>
            <a:r>
              <a:rPr lang="fr-FR" sz="1900" dirty="0">
                <a:effectLst/>
                <a:ea typeface="Times New Roman" panose="02020603050405020304" pitchFamily="18" charset="0"/>
              </a:rPr>
              <a:t>Introduction</a:t>
            </a:r>
            <a:r>
              <a:rPr lang="fr-FR" sz="1900" dirty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fr-FR" sz="1900" dirty="0">
                <a:effectLst/>
                <a:ea typeface="Times New Roman" panose="02020603050405020304" pitchFamily="18" charset="0"/>
              </a:rPr>
              <a:t>de l’</a:t>
            </a:r>
            <a:r>
              <a:rPr lang="fr-FR" sz="1900" dirty="0" err="1">
                <a:effectLst/>
                <a:ea typeface="Times New Roman" panose="02020603050405020304" pitchFamily="18" charset="0"/>
              </a:rPr>
              <a:t>étudiant.e</a:t>
            </a:r>
            <a:r>
              <a:rPr lang="fr-FR" sz="1900" dirty="0">
                <a:effectLst/>
                <a:ea typeface="Times New Roman" panose="02020603050405020304" pitchFamily="18" charset="0"/>
              </a:rPr>
              <a:t> dans </a:t>
            </a:r>
            <a:r>
              <a:rPr lang="fr-FR" sz="1900" b="1" dirty="0">
                <a:effectLst/>
                <a:ea typeface="Times New Roman" panose="02020603050405020304" pitchFamily="18" charset="0"/>
              </a:rPr>
              <a:t>les réseaux </a:t>
            </a:r>
            <a:r>
              <a:rPr lang="fr-FR" sz="1900" dirty="0">
                <a:effectLst/>
                <a:ea typeface="Times New Roman" panose="02020603050405020304" pitchFamily="18" charset="0"/>
              </a:rPr>
              <a:t>de l’équipe enseignante (invitations aux manifestations sur le campus et hors-les murs).</a:t>
            </a:r>
          </a:p>
          <a:p>
            <a:pPr algn="just"/>
            <a:r>
              <a:rPr lang="fr-FR" sz="1900" dirty="0">
                <a:effectLst/>
                <a:ea typeface="Times New Roman" panose="02020603050405020304" pitchFamily="18" charset="0"/>
              </a:rPr>
              <a:t> Une formation en prise avec </a:t>
            </a:r>
            <a:r>
              <a:rPr lang="fr-FR" sz="1900" b="1" dirty="0">
                <a:effectLst/>
                <a:ea typeface="Times New Roman" panose="02020603050405020304" pitchFamily="18" charset="0"/>
              </a:rPr>
              <a:t>l’actualité de l’Histoire</a:t>
            </a:r>
            <a:r>
              <a:rPr lang="fr-FR" sz="1900" dirty="0">
                <a:effectLst/>
                <a:ea typeface="Times New Roman" panose="02020603050405020304" pitchFamily="18" charset="0"/>
              </a:rPr>
              <a:t> et sa place dans la société : Les Rendez-vous de l’Histoire de Blois, projection de films, conférences-débats, expositions </a:t>
            </a:r>
            <a:r>
              <a:rPr lang="fr-FR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4454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 descr="Une image contenant texte, capture d’écran, Police, document&#10;&#10;Description générée automatiquement">
            <a:extLst>
              <a:ext uri="{FF2B5EF4-FFF2-40B4-BE49-F238E27FC236}">
                <a16:creationId xmlns:a16="http://schemas.microsoft.com/office/drawing/2014/main" id="{898CA986-3489-7BC3-9CD2-F23AFBA6136B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5562" y="908050"/>
            <a:ext cx="4074439" cy="5761038"/>
          </a:xfr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F6826EC2-A3BD-C0CF-4C3B-AA2132CAF9BF}"/>
              </a:ext>
            </a:extLst>
          </p:cNvPr>
          <p:cNvSpPr txBox="1"/>
          <p:nvPr/>
        </p:nvSpPr>
        <p:spPr>
          <a:xfrm>
            <a:off x="467544" y="419649"/>
            <a:ext cx="8478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tx2"/>
                </a:solidFill>
              </a:rPr>
              <a:t>Programme du séminaire transversal en 2025</a:t>
            </a:r>
          </a:p>
        </p:txBody>
      </p:sp>
    </p:spTree>
    <p:extLst>
      <p:ext uri="{BB962C8B-B14F-4D97-AF65-F5344CB8AC3E}">
        <p14:creationId xmlns:p14="http://schemas.microsoft.com/office/powerpoint/2010/main" val="3699514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7205" y="260648"/>
            <a:ext cx="7769589" cy="654203"/>
          </a:xfrm>
        </p:spPr>
        <p:txBody>
          <a:bodyPr>
            <a:noAutofit/>
          </a:bodyPr>
          <a:lstStyle/>
          <a:p>
            <a:r>
              <a:rPr lang="fr-FR" sz="3600" b="1" dirty="0">
                <a:cs typeface="Times New Roman" panose="02020603050405020304" pitchFamily="18" charset="0"/>
              </a:rPr>
              <a:t>Parcours  M1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8640" y="764499"/>
            <a:ext cx="8847944" cy="5981075"/>
          </a:xfrm>
        </p:spPr>
        <p:txBody>
          <a:bodyPr>
            <a:normAutofit fontScale="40000" lnSpcReduction="20000"/>
          </a:bodyPr>
          <a:lstStyle/>
          <a:p>
            <a:r>
              <a:rPr lang="fr-FR" sz="5500" b="1" dirty="0">
                <a:cs typeface="Times New Roman" panose="02020603050405020304" pitchFamily="18" charset="0"/>
              </a:rPr>
              <a:t>S1</a:t>
            </a:r>
          </a:p>
          <a:p>
            <a:r>
              <a:rPr lang="fr-FR" sz="5500" dirty="0">
                <a:cs typeface="Times New Roman" panose="02020603050405020304" pitchFamily="18" charset="0"/>
              </a:rPr>
              <a:t>3 cours fondamentaux au choix sur 4</a:t>
            </a:r>
          </a:p>
          <a:p>
            <a:r>
              <a:rPr lang="fr-FR" sz="5500" dirty="0">
                <a:cs typeface="Times New Roman" panose="02020603050405020304" pitchFamily="18" charset="0"/>
              </a:rPr>
              <a:t>Méthodologie de la recherche + RDV de Blois</a:t>
            </a:r>
          </a:p>
          <a:p>
            <a:r>
              <a:rPr lang="fr-FR" sz="5500" dirty="0">
                <a:cs typeface="Times New Roman" panose="02020603050405020304" pitchFamily="18" charset="0"/>
              </a:rPr>
              <a:t>Outils numériques de la recherche</a:t>
            </a:r>
          </a:p>
          <a:p>
            <a:r>
              <a:rPr lang="fr-FR" sz="5500" dirty="0">
                <a:cs typeface="Times New Roman" panose="02020603050405020304" pitchFamily="18" charset="0"/>
              </a:rPr>
              <a:t>Langue vivante</a:t>
            </a:r>
          </a:p>
          <a:p>
            <a:r>
              <a:rPr lang="fr-FR" sz="5500" dirty="0">
                <a:cs typeface="Times New Roman" panose="02020603050405020304" pitchFamily="18" charset="0"/>
              </a:rPr>
              <a:t>Sciences auxiliaires : 2 au choix </a:t>
            </a:r>
          </a:p>
          <a:p>
            <a:endParaRPr lang="fr-FR" sz="5500" dirty="0">
              <a:cs typeface="Times New Roman" panose="02020603050405020304" pitchFamily="18" charset="0"/>
            </a:endParaRPr>
          </a:p>
          <a:p>
            <a:r>
              <a:rPr lang="fr-FR" sz="5500" b="1" dirty="0">
                <a:cs typeface="Times New Roman" panose="02020603050405020304" pitchFamily="18" charset="0"/>
              </a:rPr>
              <a:t>S2</a:t>
            </a:r>
          </a:p>
          <a:p>
            <a:r>
              <a:rPr lang="fr-FR" sz="5500" dirty="0">
                <a:cs typeface="Times New Roman" panose="02020603050405020304" pitchFamily="18" charset="0"/>
              </a:rPr>
              <a:t>2 cours fondamentaux au choix sur 4</a:t>
            </a:r>
            <a:endParaRPr lang="fr-FR" sz="5100" dirty="0">
              <a:cs typeface="Times New Roman" panose="02020603050405020304" pitchFamily="18" charset="0"/>
            </a:endParaRPr>
          </a:p>
          <a:p>
            <a:r>
              <a:rPr lang="fr-FR" sz="5500" dirty="0">
                <a:cs typeface="Times New Roman" panose="02020603050405020304" pitchFamily="18" charset="0"/>
              </a:rPr>
              <a:t>Sciences auxiliaires (2 au choix)</a:t>
            </a:r>
          </a:p>
          <a:p>
            <a:r>
              <a:rPr lang="fr-FR" sz="5500" dirty="0">
                <a:cs typeface="Times New Roman" panose="02020603050405020304" pitchFamily="18" charset="0"/>
              </a:rPr>
              <a:t>Séminaire transversal obligatoire</a:t>
            </a:r>
          </a:p>
          <a:p>
            <a:r>
              <a:rPr lang="fr-FR" sz="5500" dirty="0">
                <a:cs typeface="Times New Roman" panose="02020603050405020304" pitchFamily="18" charset="0"/>
              </a:rPr>
              <a:t>Séminaire par période</a:t>
            </a:r>
          </a:p>
          <a:p>
            <a:r>
              <a:rPr lang="fr-FR" sz="5500" dirty="0">
                <a:cs typeface="Times New Roman" panose="02020603050405020304" pitchFamily="18" charset="0"/>
              </a:rPr>
              <a:t>Langue vivante</a:t>
            </a:r>
          </a:p>
          <a:p>
            <a:r>
              <a:rPr lang="fr-FR" sz="5500" dirty="0">
                <a:cs typeface="Times New Roman" panose="02020603050405020304" pitchFamily="18" charset="0"/>
              </a:rPr>
              <a:t>Mini-mémoire de recherche (rédaction et soutenance) </a:t>
            </a:r>
          </a:p>
          <a:p>
            <a:endParaRPr lang="fr-FR" sz="5500" dirty="0">
              <a:cs typeface="Times New Roman" panose="02020603050405020304" pitchFamily="18" charset="0"/>
            </a:endParaRPr>
          </a:p>
          <a:p>
            <a:r>
              <a:rPr lang="fr-FR" sz="5500" b="1" dirty="0">
                <a:cs typeface="Times New Roman" panose="02020603050405020304" pitchFamily="18" charset="0"/>
              </a:rPr>
              <a:t>Projets valorisés:</a:t>
            </a:r>
            <a:r>
              <a:rPr lang="fr-FR" sz="5500" dirty="0">
                <a:cs typeface="Times New Roman" panose="02020603050405020304" pitchFamily="18" charset="0"/>
              </a:rPr>
              <a:t> stage facultatif, engagement étudiant, séminaires de labo….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84184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399222"/>
            <a:ext cx="7769589" cy="654203"/>
          </a:xfrm>
        </p:spPr>
        <p:txBody>
          <a:bodyPr>
            <a:noAutofit/>
          </a:bodyPr>
          <a:lstStyle/>
          <a:p>
            <a:r>
              <a:rPr lang="fr-FR" sz="3600" b="1" dirty="0">
                <a:cs typeface="Times New Roman" panose="02020603050405020304" pitchFamily="18" charset="0"/>
              </a:rPr>
              <a:t>Parcours M2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052736"/>
            <a:ext cx="7684944" cy="5260790"/>
          </a:xfrm>
        </p:spPr>
        <p:txBody>
          <a:bodyPr>
            <a:normAutofit fontScale="77500" lnSpcReduction="20000"/>
          </a:bodyPr>
          <a:lstStyle/>
          <a:p>
            <a:r>
              <a:rPr lang="fr-FR" sz="3600" b="1" dirty="0">
                <a:cs typeface="Times New Roman" panose="02020603050405020304" pitchFamily="18" charset="0"/>
              </a:rPr>
              <a:t>S1</a:t>
            </a:r>
          </a:p>
          <a:p>
            <a:pPr lvl="1"/>
            <a:r>
              <a:rPr lang="fr-FR" sz="3600" dirty="0">
                <a:cs typeface="Times New Roman" panose="02020603050405020304" pitchFamily="18" charset="0"/>
              </a:rPr>
              <a:t>6 cours fondamentaux</a:t>
            </a:r>
          </a:p>
          <a:p>
            <a:pPr lvl="1"/>
            <a:r>
              <a:rPr lang="fr-FR" sz="3600" dirty="0">
                <a:cs typeface="Times New Roman" panose="02020603050405020304" pitchFamily="18" charset="0"/>
              </a:rPr>
              <a:t>Travail sur le mémoire</a:t>
            </a:r>
          </a:p>
          <a:p>
            <a:pPr lvl="1"/>
            <a:endParaRPr lang="fr-FR" sz="3600" dirty="0">
              <a:cs typeface="Times New Roman" panose="02020603050405020304" pitchFamily="18" charset="0"/>
            </a:endParaRPr>
          </a:p>
          <a:p>
            <a:r>
              <a:rPr lang="fr-FR" sz="3600" b="1" dirty="0">
                <a:cs typeface="Times New Roman" panose="02020603050405020304" pitchFamily="18" charset="0"/>
              </a:rPr>
              <a:t>S2</a:t>
            </a:r>
          </a:p>
          <a:p>
            <a:r>
              <a:rPr lang="fr-FR" sz="3600" dirty="0">
                <a:cs typeface="Times New Roman" panose="02020603050405020304" pitchFamily="18" charset="0"/>
              </a:rPr>
              <a:t>Séminaire transversal obligatoire</a:t>
            </a:r>
          </a:p>
          <a:p>
            <a:r>
              <a:rPr lang="fr-FR" sz="3600" dirty="0">
                <a:cs typeface="Times New Roman" panose="02020603050405020304" pitchFamily="18" charset="0"/>
              </a:rPr>
              <a:t>Séminaire par période + un autre au choix</a:t>
            </a:r>
          </a:p>
          <a:p>
            <a:r>
              <a:rPr lang="fr-FR" sz="3600" dirty="0">
                <a:cs typeface="Times New Roman" panose="02020603050405020304" pitchFamily="18" charset="0"/>
              </a:rPr>
              <a:t>Mémoire de recherche (rédaction et soutenance)</a:t>
            </a:r>
          </a:p>
          <a:p>
            <a:r>
              <a:rPr lang="fr-FR" sz="3600" b="1" dirty="0">
                <a:cs typeface="Times New Roman" panose="02020603050405020304" pitchFamily="18" charset="0"/>
              </a:rPr>
              <a:t>Projets valorisés:</a:t>
            </a:r>
            <a:r>
              <a:rPr lang="fr-FR" sz="3600" dirty="0">
                <a:cs typeface="Times New Roman" panose="02020603050405020304" pitchFamily="18" charset="0"/>
              </a:rPr>
              <a:t> stage facultatif, engagement étudiant, séminaires de labo….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1921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1625217C-C275-B0A2-3CDA-A3CC3980218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00" t="6601"/>
          <a:stretch/>
        </p:blipFill>
        <p:spPr>
          <a:xfrm>
            <a:off x="197768" y="980728"/>
            <a:ext cx="8748464" cy="563953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D9667F77-CC35-95F7-ECC5-E303F34C6CDA}"/>
              </a:ext>
            </a:extLst>
          </p:cNvPr>
          <p:cNvSpPr txBox="1"/>
          <p:nvPr/>
        </p:nvSpPr>
        <p:spPr>
          <a:xfrm>
            <a:off x="1043608" y="476672"/>
            <a:ext cx="70567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Faire une conférence aux Archives départementales</a:t>
            </a:r>
          </a:p>
        </p:txBody>
      </p:sp>
    </p:spTree>
    <p:extLst>
      <p:ext uri="{BB962C8B-B14F-4D97-AF65-F5344CB8AC3E}">
        <p14:creationId xmlns:p14="http://schemas.microsoft.com/office/powerpoint/2010/main" val="36510219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6B2168FF-8567-333D-4B45-75C7A7C864B2}"/>
              </a:ext>
            </a:extLst>
          </p:cNvPr>
          <p:cNvSpPr txBox="1"/>
          <p:nvPr/>
        </p:nvSpPr>
        <p:spPr>
          <a:xfrm>
            <a:off x="251520" y="47667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tx2"/>
                </a:solidFill>
              </a:rPr>
              <a:t>Faire une conférence au CERCIL à Orléans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DBE83E7-E268-FB8C-F7CE-3CCEA40FDE5C}"/>
              </a:ext>
            </a:extLst>
          </p:cNvPr>
          <p:cNvSpPr txBox="1"/>
          <p:nvPr/>
        </p:nvSpPr>
        <p:spPr>
          <a:xfrm>
            <a:off x="251520" y="1196752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71FB8BE8-5449-ED60-32F3-51C3A77C48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04146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7346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9667F77-CC35-95F7-ECC5-E303F34C6CDA}"/>
              </a:ext>
            </a:extLst>
          </p:cNvPr>
          <p:cNvSpPr txBox="1"/>
          <p:nvPr/>
        </p:nvSpPr>
        <p:spPr>
          <a:xfrm>
            <a:off x="179512" y="476672"/>
            <a:ext cx="885698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tx2"/>
                </a:solidFill>
                <a:cs typeface="Times New Roman" panose="02020603050405020304" pitchFamily="18" charset="0"/>
              </a:rPr>
              <a:t>Présenter un poster dans un congrès international</a:t>
            </a:r>
          </a:p>
          <a:p>
            <a:pPr algn="ctr"/>
            <a:endParaRPr lang="fr-FR" sz="2000" b="1" dirty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  <a:p>
            <a:pPr algn="just"/>
            <a:r>
              <a:rPr lang="fr-FR" sz="2000" dirty="0">
                <a:latin typeface="+mj-lt"/>
                <a:cs typeface="Times New Roman" panose="02020603050405020304" pitchFamily="18" charset="0"/>
              </a:rPr>
              <a:t>22 novembre 2023: I</a:t>
            </a:r>
            <a:r>
              <a:rPr lang="fr-FR" sz="2000" dirty="0">
                <a:effectLst/>
                <a:latin typeface="Arial" panose="020B0604020202020204" pitchFamily="34" charset="0"/>
              </a:rPr>
              <a:t>brahim Köksal, </a:t>
            </a:r>
            <a:r>
              <a:rPr lang="fr-FR" sz="2000" dirty="0" err="1">
                <a:effectLst/>
                <a:latin typeface="Arial" panose="020B0604020202020204" pitchFamily="34" charset="0"/>
              </a:rPr>
              <a:t>Between</a:t>
            </a:r>
            <a:r>
              <a:rPr lang="fr-FR" sz="2000" dirty="0">
                <a:effectLst/>
                <a:latin typeface="Arial" panose="020B0604020202020204" pitchFamily="34" charset="0"/>
              </a:rPr>
              <a:t> </a:t>
            </a:r>
            <a:r>
              <a:rPr lang="fr-FR" sz="2000" dirty="0" err="1">
                <a:effectLst/>
                <a:latin typeface="Arial" panose="020B0604020202020204" pitchFamily="34" charset="0"/>
              </a:rPr>
              <a:t>Heritage</a:t>
            </a:r>
            <a:r>
              <a:rPr lang="fr-FR" sz="2000" dirty="0">
                <a:effectLst/>
                <a:latin typeface="Arial" panose="020B0604020202020204" pitchFamily="34" charset="0"/>
              </a:rPr>
              <a:t> and Innovation: The </a:t>
            </a:r>
            <a:r>
              <a:rPr lang="fr-FR" sz="2000" dirty="0" err="1">
                <a:effectLst/>
                <a:latin typeface="Arial" panose="020B0604020202020204" pitchFamily="34" charset="0"/>
              </a:rPr>
              <a:t>Astronomical</a:t>
            </a:r>
            <a:r>
              <a:rPr lang="fr-FR" sz="2000" dirty="0">
                <a:effectLst/>
                <a:latin typeface="Arial" panose="020B0604020202020204" pitchFamily="34" charset="0"/>
              </a:rPr>
              <a:t> Instruments of the Istanbul </a:t>
            </a:r>
            <a:r>
              <a:rPr lang="fr-FR" sz="2000" dirty="0" err="1">
                <a:effectLst/>
                <a:latin typeface="Arial" panose="020B0604020202020204" pitchFamily="34" charset="0"/>
              </a:rPr>
              <a:t>Observatory</a:t>
            </a:r>
            <a:r>
              <a:rPr lang="fr-FR" sz="2000" dirty="0">
                <a:effectLst/>
                <a:latin typeface="Arial" panose="020B0604020202020204" pitchFamily="34" charset="0"/>
              </a:rPr>
              <a:t> (1577-1580)</a:t>
            </a:r>
            <a:br>
              <a:rPr lang="fr-FR" sz="2000" dirty="0"/>
            </a:br>
            <a:r>
              <a:rPr lang="fr-FR" sz="2000" dirty="0" err="1">
                <a:effectLst/>
                <a:latin typeface="Arial" panose="020B0604020202020204" pitchFamily="34" charset="0"/>
              </a:rPr>
              <a:t>Through</a:t>
            </a:r>
            <a:r>
              <a:rPr lang="fr-FR" sz="2000" dirty="0">
                <a:effectLst/>
                <a:latin typeface="Arial" panose="020B0604020202020204" pitchFamily="34" charset="0"/>
              </a:rPr>
              <a:t> </a:t>
            </a:r>
            <a:r>
              <a:rPr lang="fr-FR" sz="2000" dirty="0" err="1">
                <a:effectLst/>
                <a:latin typeface="Arial" panose="020B0604020202020204" pitchFamily="34" charset="0"/>
              </a:rPr>
              <a:t>Âlât</a:t>
            </a:r>
            <a:r>
              <a:rPr lang="fr-FR" sz="2000" dirty="0">
                <a:effectLst/>
                <a:latin typeface="Arial" panose="020B0604020202020204" pitchFamily="34" charset="0"/>
              </a:rPr>
              <a:t>-I </a:t>
            </a:r>
            <a:r>
              <a:rPr lang="fr-FR" sz="2000" dirty="0" err="1">
                <a:effectLst/>
                <a:latin typeface="Arial" panose="020B0604020202020204" pitchFamily="34" charset="0"/>
              </a:rPr>
              <a:t>Rasâdiye</a:t>
            </a:r>
            <a:r>
              <a:rPr lang="fr-FR" sz="2000" dirty="0">
                <a:effectLst/>
                <a:latin typeface="Arial" panose="020B0604020202020204" pitchFamily="34" charset="0"/>
              </a:rPr>
              <a:t> </a:t>
            </a:r>
            <a:r>
              <a:rPr lang="fr-FR" sz="2000" dirty="0" err="1">
                <a:effectLst/>
                <a:latin typeface="Arial" panose="020B0604020202020204" pitchFamily="34" charset="0"/>
              </a:rPr>
              <a:t>Lızîc</a:t>
            </a:r>
            <a:r>
              <a:rPr lang="fr-FR" sz="2000" dirty="0">
                <a:effectLst/>
                <a:latin typeface="Arial" panose="020B0604020202020204" pitchFamily="34" charset="0"/>
              </a:rPr>
              <a:t>-ı </a:t>
            </a:r>
            <a:r>
              <a:rPr lang="fr-FR" sz="2000" dirty="0" err="1">
                <a:effectLst/>
                <a:latin typeface="Arial" panose="020B0604020202020204" pitchFamily="34" charset="0"/>
              </a:rPr>
              <a:t>Şehinşâhiye</a:t>
            </a:r>
            <a:r>
              <a:rPr lang="fr-FR" sz="2000" dirty="0">
                <a:effectLst/>
                <a:latin typeface="Arial" panose="020B0604020202020204" pitchFamily="34" charset="0"/>
              </a:rPr>
              <a:t> (Supp. Turc 1126, BNF)</a:t>
            </a:r>
            <a:endParaRPr lang="fr-FR" sz="2000" b="1" dirty="0">
              <a:solidFill>
                <a:schemeClr val="tx2"/>
              </a:solidFill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9" name="Image 8" descr="Une image contenant texte, capture d’écran, logiciel, Page web&#10;&#10;Description générée automatiquement">
            <a:extLst>
              <a:ext uri="{FF2B5EF4-FFF2-40B4-BE49-F238E27FC236}">
                <a16:creationId xmlns:a16="http://schemas.microsoft.com/office/drawing/2014/main" id="{53DB180B-9217-2BFA-935E-D61D38039F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911" y="2286860"/>
            <a:ext cx="8383561" cy="4580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6989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 rotWithShape="1">
          <a:blip r:embed="rId2" cstate="print"/>
          <a:srcRect l="5775" t="10324" r="5678"/>
          <a:stretch/>
        </p:blipFill>
        <p:spPr>
          <a:xfrm>
            <a:off x="6105905" y="1786987"/>
            <a:ext cx="2797932" cy="2395250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152393" y="1098422"/>
            <a:ext cx="2844927" cy="3083814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088951" y="1098423"/>
            <a:ext cx="2824163" cy="632078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38887" y="2556891"/>
            <a:ext cx="2841022" cy="1509903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240163" y="1108709"/>
            <a:ext cx="2847080" cy="1409319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37743" y="4105656"/>
            <a:ext cx="2806065" cy="1643634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EB484EB5-A780-CF89-FD74-65B3982A688B}"/>
              </a:ext>
            </a:extLst>
          </p:cNvPr>
          <p:cNvSpPr txBox="1"/>
          <p:nvPr/>
        </p:nvSpPr>
        <p:spPr>
          <a:xfrm>
            <a:off x="3347864" y="4509120"/>
            <a:ext cx="54726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tx2"/>
                </a:solidFill>
              </a:rPr>
              <a:t>Utiliser les médias pour trouver des sources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4B31FC-3279-8ACD-F056-6C02BFA57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188640"/>
            <a:ext cx="8147248" cy="591344"/>
          </a:xfrm>
        </p:spPr>
        <p:txBody>
          <a:bodyPr>
            <a:normAutofit/>
          </a:bodyPr>
          <a:lstStyle/>
          <a:p>
            <a:r>
              <a:rPr lang="fr-FR" sz="3200" b="1" dirty="0"/>
              <a:t>Quelques prix de masters récents</a:t>
            </a:r>
            <a:endParaRPr lang="fr-FR" sz="3200" b="1" dirty="0">
              <a:highlight>
                <a:srgbClr val="FFFF00"/>
              </a:highlight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50A141-213B-4D29-3742-FBA5605EC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779984"/>
            <a:ext cx="8435280" cy="5697016"/>
          </a:xfrm>
        </p:spPr>
        <p:txBody>
          <a:bodyPr>
            <a:noAutofit/>
          </a:bodyPr>
          <a:lstStyle/>
          <a:p>
            <a:pPr algn="just"/>
            <a:r>
              <a:rPr lang="fr-FR" sz="2000" dirty="0">
                <a:effectLst/>
                <a:latin typeface="+mj-lt"/>
                <a:ea typeface="Times New Roman" panose="02020603050405020304" pitchFamily="18" charset="0"/>
              </a:rPr>
              <a:t>2022 </a:t>
            </a:r>
            <a:r>
              <a:rPr lang="fr-FR" sz="2000" b="1" dirty="0">
                <a:effectLst/>
                <a:latin typeface="+mj-lt"/>
                <a:ea typeface="Times New Roman" panose="02020603050405020304" pitchFamily="18" charset="0"/>
              </a:rPr>
              <a:t>Thomas Pinoteau</a:t>
            </a:r>
            <a:r>
              <a:rPr lang="fr-FR" sz="2000" dirty="0">
                <a:effectLst/>
                <a:latin typeface="+mj-lt"/>
                <a:ea typeface="Times New Roman" panose="02020603050405020304" pitchFamily="18" charset="0"/>
              </a:rPr>
              <a:t> a obtenu le prix quadriennal de la Société royale de numismatique de Belgique à titre honorifique (2022), pour son mémoire intitulé « </a:t>
            </a:r>
            <a:r>
              <a:rPr lang="fr-FR" sz="2000" i="1" dirty="0">
                <a:effectLst/>
                <a:latin typeface="+mj-lt"/>
                <a:ea typeface="Times New Roman" panose="02020603050405020304" pitchFamily="18" charset="0"/>
              </a:rPr>
              <a:t>Felix et </a:t>
            </a:r>
            <a:r>
              <a:rPr lang="fr-FR" sz="2000" i="1" dirty="0" err="1">
                <a:effectLst/>
                <a:latin typeface="+mj-lt"/>
                <a:ea typeface="Times New Roman" panose="02020603050405020304" pitchFamily="18" charset="0"/>
              </a:rPr>
              <a:t>Invictum</a:t>
            </a:r>
            <a:r>
              <a:rPr lang="fr-FR" sz="2000" i="1" dirty="0">
                <a:effectLst/>
                <a:latin typeface="+mj-lt"/>
                <a:ea typeface="Times New Roman" panose="02020603050405020304" pitchFamily="18" charset="0"/>
              </a:rPr>
              <a:t> </a:t>
            </a:r>
            <a:r>
              <a:rPr lang="fr-FR" sz="2000" i="1" dirty="0" err="1">
                <a:effectLst/>
                <a:latin typeface="+mj-lt"/>
                <a:ea typeface="Times New Roman" panose="02020603050405020304" pitchFamily="18" charset="0"/>
              </a:rPr>
              <a:t>Scipionum</a:t>
            </a:r>
            <a:r>
              <a:rPr lang="fr-FR" sz="2000" i="1" dirty="0">
                <a:effectLst/>
                <a:latin typeface="+mj-lt"/>
                <a:ea typeface="Times New Roman" panose="02020603050405020304" pitchFamily="18" charset="0"/>
              </a:rPr>
              <a:t> nomen. </a:t>
            </a:r>
            <a:r>
              <a:rPr lang="fr-FR" sz="2000" dirty="0">
                <a:effectLst/>
                <a:latin typeface="+mj-lt"/>
                <a:ea typeface="Times New Roman" panose="02020603050405020304" pitchFamily="18" charset="0"/>
              </a:rPr>
              <a:t>Le monnayage de Metellus Scipion durant la guerre civile (49 – 45 </a:t>
            </a:r>
            <a:r>
              <a:rPr lang="fr-FR" sz="2000" dirty="0" err="1">
                <a:effectLst/>
                <a:latin typeface="+mj-lt"/>
                <a:ea typeface="Times New Roman" panose="02020603050405020304" pitchFamily="18" charset="0"/>
              </a:rPr>
              <a:t>a.C</a:t>
            </a:r>
            <a:r>
              <a:rPr lang="fr-FR" sz="2000" dirty="0">
                <a:effectLst/>
                <a:latin typeface="+mj-lt"/>
                <a:ea typeface="Times New Roman" panose="02020603050405020304" pitchFamily="18" charset="0"/>
              </a:rPr>
              <a:t>.) »</a:t>
            </a:r>
          </a:p>
          <a:p>
            <a:pPr algn="just"/>
            <a:r>
              <a:rPr lang="fr-FR" sz="2000" dirty="0">
                <a:solidFill>
                  <a:schemeClr val="tx2">
                    <a:lumMod val="75000"/>
                  </a:schemeClr>
                </a:solidFill>
                <a:latin typeface="+mj-lt"/>
                <a:ea typeface="Times New Roman" panose="02020603050405020304" pitchFamily="18" charset="0"/>
              </a:rPr>
              <a:t>Doctorant contractuel et moniteur</a:t>
            </a:r>
            <a:endParaRPr lang="fr-FR" sz="2000" dirty="0">
              <a:solidFill>
                <a:schemeClr val="tx2">
                  <a:lumMod val="75000"/>
                </a:schemeClr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algn="just"/>
            <a:endParaRPr lang="fr-FR" sz="2000" dirty="0">
              <a:effectLst/>
              <a:latin typeface="+mj-lt"/>
              <a:ea typeface="Calibri" panose="020F0502020204030204" pitchFamily="34" charset="0"/>
            </a:endParaRPr>
          </a:p>
          <a:p>
            <a:pPr algn="just"/>
            <a:r>
              <a:rPr lang="fr-FR" sz="2000" dirty="0">
                <a:effectLst/>
                <a:latin typeface="+mj-lt"/>
                <a:ea typeface="Calibri" panose="020F0502020204030204" pitchFamily="34" charset="0"/>
              </a:rPr>
              <a:t>2022 </a:t>
            </a:r>
            <a:r>
              <a:rPr lang="fr-FR" sz="2000" b="1" dirty="0">
                <a:effectLst/>
                <a:latin typeface="+mj-lt"/>
                <a:ea typeface="Calibri" panose="020F0502020204030204" pitchFamily="34" charset="0"/>
              </a:rPr>
              <a:t>Vanessa Nachar</a:t>
            </a:r>
            <a:r>
              <a:rPr lang="fr-FR" sz="2000" dirty="0">
                <a:effectLst/>
                <a:latin typeface="+mj-lt"/>
                <a:ea typeface="Calibri" panose="020F0502020204030204" pitchFamily="34" charset="0"/>
              </a:rPr>
              <a:t>, a reçu le prix Geneviève </a:t>
            </a:r>
            <a:r>
              <a:rPr lang="fr-FR" sz="2000" dirty="0" err="1">
                <a:effectLst/>
                <a:latin typeface="+mj-lt"/>
                <a:ea typeface="Calibri" panose="020F0502020204030204" pitchFamily="34" charset="0"/>
              </a:rPr>
              <a:t>Nore</a:t>
            </a:r>
            <a:r>
              <a:rPr lang="fr-FR" sz="2000" dirty="0">
                <a:effectLst/>
                <a:latin typeface="+mj-lt"/>
                <a:ea typeface="Calibri" panose="020F0502020204030204" pitchFamily="34" charset="0"/>
              </a:rPr>
              <a:t> décernée par l'AMAES qui récompense le meilleur Master en études médiévales anglaises avec un mémoire intitulé  « </a:t>
            </a:r>
            <a:r>
              <a:rPr lang="fr-FR" sz="2000" i="1" dirty="0">
                <a:effectLst/>
                <a:latin typeface="+mj-lt"/>
                <a:ea typeface="Calibri" panose="020F0502020204030204" pitchFamily="34" charset="0"/>
              </a:rPr>
              <a:t>A </a:t>
            </a:r>
            <a:r>
              <a:rPr lang="fr-FR" sz="2000" i="1" dirty="0" err="1">
                <a:effectLst/>
                <a:latin typeface="+mj-lt"/>
                <a:ea typeface="Calibri" panose="020F0502020204030204" pitchFamily="34" charset="0"/>
              </a:rPr>
              <a:t>little-known</a:t>
            </a:r>
            <a:r>
              <a:rPr lang="fr-FR" sz="2000" i="1" dirty="0">
                <a:effectLst/>
                <a:latin typeface="+mj-lt"/>
                <a:ea typeface="Calibri" panose="020F0502020204030204" pitchFamily="34" charset="0"/>
              </a:rPr>
              <a:t> scribe : the </a:t>
            </a:r>
            <a:r>
              <a:rPr lang="fr-FR" sz="2000" i="1" dirty="0" err="1">
                <a:effectLst/>
                <a:latin typeface="+mj-lt"/>
                <a:ea typeface="Calibri" panose="020F0502020204030204" pitchFamily="34" charset="0"/>
              </a:rPr>
              <a:t>Beryn</a:t>
            </a:r>
            <a:r>
              <a:rPr lang="fr-FR" sz="2000" i="1" dirty="0">
                <a:effectLst/>
                <a:latin typeface="+mj-lt"/>
                <a:ea typeface="Calibri" panose="020F0502020204030204" pitchFamily="34" charset="0"/>
              </a:rPr>
              <a:t> Scribe in the Light a </a:t>
            </a:r>
            <a:r>
              <a:rPr lang="fr-FR" sz="2000" i="1" dirty="0" err="1">
                <a:effectLst/>
                <a:latin typeface="+mj-lt"/>
                <a:ea typeface="Calibri" panose="020F0502020204030204" pitchFamily="34" charset="0"/>
              </a:rPr>
              <a:t>Fifteenth</a:t>
            </a:r>
            <a:r>
              <a:rPr lang="fr-FR" sz="2000" i="1" dirty="0">
                <a:effectLst/>
                <a:latin typeface="+mj-lt"/>
                <a:ea typeface="Calibri" panose="020F0502020204030204" pitchFamily="34" charset="0"/>
              </a:rPr>
              <a:t>-Century </a:t>
            </a:r>
            <a:r>
              <a:rPr lang="fr-FR" sz="2000" i="1" dirty="0" err="1">
                <a:effectLst/>
                <a:latin typeface="+mj-lt"/>
                <a:ea typeface="Calibri" panose="020F0502020204030204" pitchFamily="34" charset="0"/>
              </a:rPr>
              <a:t>Chronicle</a:t>
            </a:r>
            <a:r>
              <a:rPr lang="fr-FR" sz="2000" i="1" dirty="0">
                <a:effectLst/>
                <a:latin typeface="+mj-lt"/>
                <a:ea typeface="Calibri" panose="020F0502020204030204" pitchFamily="34" charset="0"/>
              </a:rPr>
              <a:t> : Oxford St John’s </a:t>
            </a:r>
            <a:r>
              <a:rPr lang="fr-FR" sz="2000" i="1" dirty="0" err="1">
                <a:effectLst/>
                <a:latin typeface="+mj-lt"/>
                <a:ea typeface="Calibri" panose="020F0502020204030204" pitchFamily="34" charset="0"/>
              </a:rPr>
              <a:t>College</a:t>
            </a:r>
            <a:r>
              <a:rPr lang="fr-FR" sz="2000" i="1" dirty="0">
                <a:effectLst/>
                <a:latin typeface="+mj-lt"/>
                <a:ea typeface="Calibri" panose="020F0502020204030204" pitchFamily="34" charset="0"/>
              </a:rPr>
              <a:t>, 57</a:t>
            </a:r>
            <a:r>
              <a:rPr lang="fr-FR" sz="2000" i="0" dirty="0">
                <a:effectLst/>
                <a:latin typeface="+mj-lt"/>
                <a:ea typeface="Calibri" panose="020F0502020204030204" pitchFamily="34" charset="0"/>
              </a:rPr>
              <a:t> »</a:t>
            </a:r>
          </a:p>
          <a:p>
            <a:pPr algn="just"/>
            <a:endParaRPr lang="fr-FR" sz="2000" i="0" dirty="0">
              <a:effectLst/>
              <a:latin typeface="+mj-lt"/>
              <a:ea typeface="Calibri" panose="020F0502020204030204" pitchFamily="34" charset="0"/>
            </a:endParaRPr>
          </a:p>
          <a:p>
            <a:pPr algn="just"/>
            <a:r>
              <a:rPr lang="fr-FR" sz="2000" dirty="0">
                <a:latin typeface="+mj-lt"/>
              </a:rPr>
              <a:t>2022 </a:t>
            </a:r>
            <a:r>
              <a:rPr lang="fr-FR" sz="2000" b="1" dirty="0">
                <a:latin typeface="+mj-lt"/>
              </a:rPr>
              <a:t>Laurana Mathieu</a:t>
            </a:r>
            <a:r>
              <a:rPr lang="fr-FR" sz="2000" dirty="0">
                <a:latin typeface="+mj-lt"/>
              </a:rPr>
              <a:t> a reçu le prix Hamel de la Société archéologique de l'Orléanais pour son mémoire sur « Le Canal du Loing au XVIII</a:t>
            </a:r>
            <a:r>
              <a:rPr lang="fr-FR" sz="2000" baseline="30000" dirty="0">
                <a:latin typeface="+mj-lt"/>
              </a:rPr>
              <a:t>e</a:t>
            </a:r>
            <a:r>
              <a:rPr lang="fr-FR" sz="2000" dirty="0">
                <a:latin typeface="+mj-lt"/>
              </a:rPr>
              <a:t> siècle »</a:t>
            </a:r>
          </a:p>
          <a:p>
            <a:pPr algn="just"/>
            <a:endParaRPr lang="fr-FR" sz="2000" dirty="0">
              <a:latin typeface="+mj-lt"/>
            </a:endParaRPr>
          </a:p>
          <a:p>
            <a:pPr algn="just"/>
            <a:r>
              <a:rPr lang="fr-FR" sz="2000" dirty="0">
                <a:latin typeface="+mj-lt"/>
              </a:rPr>
              <a:t>2022 </a:t>
            </a:r>
            <a:r>
              <a:rPr lang="fr-FR" sz="2000" b="1" dirty="0">
                <a:latin typeface="+mj-lt"/>
              </a:rPr>
              <a:t>Hervé Masson</a:t>
            </a:r>
            <a:r>
              <a:rPr lang="fr-FR" sz="2000" dirty="0">
                <a:latin typeface="+mj-lt"/>
              </a:rPr>
              <a:t> a reçu le 3</a:t>
            </a:r>
            <a:r>
              <a:rPr lang="fr-FR" sz="2000" baseline="30000" dirty="0">
                <a:latin typeface="+mj-lt"/>
              </a:rPr>
              <a:t>e</a:t>
            </a:r>
            <a:r>
              <a:rPr lang="fr-FR" sz="2000" dirty="0">
                <a:latin typeface="+mj-lt"/>
              </a:rPr>
              <a:t> prix Marcel </a:t>
            </a:r>
            <a:r>
              <a:rPr lang="fr-FR" sz="2000" dirty="0" err="1">
                <a:latin typeface="+mj-lt"/>
              </a:rPr>
              <a:t>Lachiver</a:t>
            </a:r>
            <a:r>
              <a:rPr lang="fr-FR" sz="2000" dirty="0">
                <a:latin typeface="+mj-lt"/>
              </a:rPr>
              <a:t> de la Société d’Histoire rurale</a:t>
            </a:r>
          </a:p>
          <a:p>
            <a:pPr algn="just"/>
            <a:endParaRPr lang="fr-FR" sz="1600" dirty="0">
              <a:effectLst/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289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844C78-029D-411C-1FB6-AA9EF3073B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1B89AD-DB23-FE65-4D23-97889C05C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188640"/>
            <a:ext cx="8147248" cy="591344"/>
          </a:xfrm>
        </p:spPr>
        <p:txBody>
          <a:bodyPr>
            <a:normAutofit/>
          </a:bodyPr>
          <a:lstStyle/>
          <a:p>
            <a:r>
              <a:rPr lang="fr-FR" sz="3200" b="1" dirty="0"/>
              <a:t>Quelques prix de masters récents</a:t>
            </a:r>
            <a:endParaRPr lang="fr-FR" sz="3200" b="1" dirty="0">
              <a:highlight>
                <a:srgbClr val="FFFF00"/>
              </a:highlight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26EFA3-9B18-0EDA-B356-49732D0F2A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779984"/>
            <a:ext cx="8435280" cy="5697016"/>
          </a:xfrm>
        </p:spPr>
        <p:txBody>
          <a:bodyPr>
            <a:noAutofit/>
          </a:bodyPr>
          <a:lstStyle/>
          <a:p>
            <a:pPr algn="just"/>
            <a:r>
              <a:rPr lang="fr-FR" sz="2000" dirty="0">
                <a:latin typeface="+mj-lt"/>
                <a:ea typeface="Calibri" panose="020F0502020204030204" pitchFamily="34" charset="0"/>
              </a:rPr>
              <a:t>2022 </a:t>
            </a:r>
            <a:r>
              <a:rPr lang="fr-FR" sz="2000" b="1" dirty="0">
                <a:latin typeface="+mj-lt"/>
                <a:ea typeface="Calibri" panose="020F0502020204030204" pitchFamily="34" charset="0"/>
              </a:rPr>
              <a:t>Quentin Sciarra </a:t>
            </a:r>
            <a:r>
              <a:rPr lang="fr-FR" sz="2000" dirty="0">
                <a:latin typeface="+mj-lt"/>
                <a:ea typeface="Calibri" panose="020F0502020204030204" pitchFamily="34" charset="0"/>
              </a:rPr>
              <a:t>a reçu le prix de la Fondation Jean Jaurès pour son mémoire </a:t>
            </a:r>
            <a:r>
              <a:rPr lang="fr-FR" sz="20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« ’Les gens du troisième sexe’ » ou la gauche française et la question homosexuelle de 1970 à 1982 »</a:t>
            </a:r>
          </a:p>
          <a:p>
            <a:pPr marL="0" indent="0" algn="just">
              <a:buNone/>
            </a:pPr>
            <a:r>
              <a:rPr lang="fr-FR" sz="20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  </a:t>
            </a:r>
            <a:r>
              <a:rPr lang="fr-FR" sz="2000" dirty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publication en cours aux PUR</a:t>
            </a:r>
            <a:r>
              <a:rPr lang="fr-FR" sz="2000" dirty="0">
                <a:latin typeface="+mj-lt"/>
                <a:ea typeface="Calibri" panose="020F0502020204030204" pitchFamily="34" charset="0"/>
              </a:rPr>
              <a:t>.</a:t>
            </a:r>
          </a:p>
          <a:p>
            <a:pPr algn="just"/>
            <a:endParaRPr lang="fr-FR" sz="2000" dirty="0">
              <a:effectLst/>
              <a:latin typeface="+mj-lt"/>
              <a:ea typeface="Calibri" panose="020F0502020204030204" pitchFamily="34" charset="0"/>
            </a:endParaRPr>
          </a:p>
          <a:p>
            <a:pPr algn="just"/>
            <a:r>
              <a:rPr lang="fr-FR" sz="2000" dirty="0">
                <a:effectLst/>
                <a:latin typeface="+mj-lt"/>
                <a:ea typeface="Calibri" panose="020F0502020204030204" pitchFamily="34" charset="0"/>
              </a:rPr>
              <a:t>2023 </a:t>
            </a:r>
            <a:r>
              <a:rPr lang="fr-FR" sz="2000" b="1" dirty="0">
                <a:effectLst/>
                <a:latin typeface="+mj-lt"/>
                <a:ea typeface="Calibri" panose="020F0502020204030204" pitchFamily="34" charset="0"/>
              </a:rPr>
              <a:t>Anaïs Berniau</a:t>
            </a:r>
            <a:r>
              <a:rPr lang="fr-FR" sz="2000" dirty="0">
                <a:effectLst/>
                <a:latin typeface="+mj-lt"/>
                <a:ea typeface="Calibri" panose="020F0502020204030204" pitchFamily="34" charset="0"/>
              </a:rPr>
              <a:t> a reçu le second prix de Master de </a:t>
            </a:r>
            <a:r>
              <a:rPr lang="fr-FR" sz="2000" i="1" dirty="0">
                <a:effectLst/>
                <a:latin typeface="+mj-lt"/>
                <a:ea typeface="Calibri" panose="020F0502020204030204" pitchFamily="34" charset="0"/>
              </a:rPr>
              <a:t>Mnémosyne</a:t>
            </a:r>
            <a:r>
              <a:rPr lang="fr-FR" sz="2000" dirty="0">
                <a:effectLst/>
                <a:latin typeface="+mj-lt"/>
                <a:ea typeface="Calibri" panose="020F0502020204030204" pitchFamily="34" charset="0"/>
              </a:rPr>
              <a:t> (histoire des femmes et du genre) pour son mémoire sur « Devenir jeune(s) fille(s) au tournant des années 68 en France » </a:t>
            </a:r>
            <a:r>
              <a:rPr lang="fr-FR" sz="2000" dirty="0">
                <a:solidFill>
                  <a:schemeClr val="tx2">
                    <a:lumMod val="75000"/>
                  </a:schemeClr>
                </a:solidFill>
                <a:latin typeface="+mj-lt"/>
                <a:ea typeface="Calibri" panose="020F0502020204030204" pitchFamily="34" charset="0"/>
              </a:rPr>
              <a:t>doctorante contractuelle</a:t>
            </a:r>
            <a:endParaRPr lang="fr-FR" sz="2000" dirty="0">
              <a:effectLst/>
              <a:latin typeface="+mj-lt"/>
              <a:ea typeface="Calibri" panose="020F0502020204030204" pitchFamily="34" charset="0"/>
            </a:endParaRPr>
          </a:p>
          <a:p>
            <a:pPr algn="just"/>
            <a:endParaRPr lang="fr-FR" sz="2000" dirty="0">
              <a:effectLst/>
              <a:latin typeface="+mj-lt"/>
              <a:ea typeface="Calibri" panose="020F0502020204030204" pitchFamily="34" charset="0"/>
            </a:endParaRPr>
          </a:p>
          <a:p>
            <a:pPr algn="l"/>
            <a:r>
              <a:rPr lang="fr-FR" sz="2000" dirty="0">
                <a:latin typeface="+mj-lt"/>
                <a:ea typeface="Calibri" panose="020F0502020204030204" pitchFamily="34" charset="0"/>
              </a:rPr>
              <a:t>2025 </a:t>
            </a:r>
            <a:r>
              <a:rPr lang="fr-FR" sz="2000" b="1" dirty="0">
                <a:latin typeface="+mj-lt"/>
                <a:ea typeface="Calibri" panose="020F0502020204030204" pitchFamily="34" charset="0"/>
              </a:rPr>
              <a:t>Alexis Lecoq </a:t>
            </a:r>
            <a:r>
              <a:rPr lang="fr-FR" sz="2000" dirty="0">
                <a:latin typeface="+mj-lt"/>
              </a:rPr>
              <a:t>a reçu le prix Hamel de la Société archéologique de l'Orléanais pour son mémoire sur</a:t>
            </a:r>
          </a:p>
          <a:p>
            <a:pPr marL="0" indent="0" algn="l">
              <a:buNone/>
            </a:pPr>
            <a:r>
              <a:rPr lang="fr-FR" sz="2000" dirty="0">
                <a:latin typeface="+mj-lt"/>
              </a:rPr>
              <a:t>   « </a:t>
            </a:r>
            <a:r>
              <a:rPr lang="fr-FR" sz="2000" b="0" i="0" u="none" strike="noStrike" baseline="0" dirty="0">
                <a:solidFill>
                  <a:srgbClr val="000000"/>
                </a:solidFill>
                <a:latin typeface="+mj-lt"/>
              </a:rPr>
              <a:t>Les Orléanais face à l’effondrement national :</a:t>
            </a:r>
          </a:p>
          <a:p>
            <a:pPr marL="0" indent="0" algn="l">
              <a:buNone/>
            </a:pPr>
            <a:r>
              <a:rPr lang="fr-FR" sz="2000" b="0" i="0" u="none" strike="noStrike" baseline="0" dirty="0">
                <a:solidFill>
                  <a:srgbClr val="000000"/>
                </a:solidFill>
                <a:latin typeface="+mj-lt"/>
              </a:rPr>
              <a:t>   un quotidien bouleversé par la guerre (1939-1940) »</a:t>
            </a:r>
          </a:p>
          <a:p>
            <a:pPr marL="0" indent="0" algn="l">
              <a:buNone/>
            </a:pPr>
            <a:r>
              <a:rPr lang="fr-FR" sz="2000" b="0" i="0" u="none" strike="noStrike" baseline="0" dirty="0">
                <a:solidFill>
                  <a:srgbClr val="000000"/>
                </a:solidFill>
                <a:latin typeface="+mj-lt"/>
              </a:rPr>
              <a:t>   </a:t>
            </a:r>
            <a:r>
              <a:rPr lang="fr-FR" sz="2000" b="0" i="0" u="none" strike="noStrike" baseline="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publié chez L’Harmattan en </a:t>
            </a:r>
            <a:r>
              <a:rPr lang="fr-FR" sz="20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janvier </a:t>
            </a:r>
            <a:r>
              <a:rPr lang="fr-FR" sz="2000" b="0" i="0" u="none" strike="noStrike" baseline="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2025</a:t>
            </a:r>
            <a:endParaRPr lang="fr-FR" sz="2000" dirty="0">
              <a:effectLst/>
              <a:latin typeface="+mj-lt"/>
              <a:ea typeface="Calibri" panose="020F0502020204030204" pitchFamily="34" charset="0"/>
            </a:endParaRPr>
          </a:p>
        </p:txBody>
      </p:sp>
      <p:pic>
        <p:nvPicPr>
          <p:cNvPr id="5" name="Image 4" descr="Une image contenant texte, capture d’écran&#10;&#10;Description générée automatiquement">
            <a:extLst>
              <a:ext uri="{FF2B5EF4-FFF2-40B4-BE49-F238E27FC236}">
                <a16:creationId xmlns:a16="http://schemas.microsoft.com/office/drawing/2014/main" id="{39F06C93-1CC7-1167-4ECC-20825AD27C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7980" y="4179106"/>
            <a:ext cx="1714500" cy="265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975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Parcours-type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000" b="1" i="1" dirty="0">
                <a:latin typeface="+mj-lt"/>
              </a:rPr>
              <a:t>L’objectif</a:t>
            </a:r>
            <a:r>
              <a:rPr lang="fr-FR" sz="2000" dirty="0">
                <a:latin typeface="+mj-lt"/>
              </a:rPr>
              <a:t>: une formation à l’Histoire et par l’Histoire</a:t>
            </a:r>
          </a:p>
          <a:p>
            <a:endParaRPr lang="fr-FR" sz="2000" dirty="0">
              <a:latin typeface="+mj-lt"/>
            </a:endParaRPr>
          </a:p>
          <a:p>
            <a:pPr marL="0" indent="0">
              <a:buNone/>
            </a:pPr>
            <a:r>
              <a:rPr lang="fr-FR" sz="2000" dirty="0">
                <a:latin typeface="+mj-lt"/>
              </a:rPr>
              <a:t>• </a:t>
            </a:r>
            <a:r>
              <a:rPr lang="fr-FR" sz="2000" b="1" dirty="0">
                <a:latin typeface="+mj-lt"/>
              </a:rPr>
              <a:t>Prépare </a:t>
            </a:r>
            <a:r>
              <a:rPr lang="fr-FR" sz="2000" dirty="0">
                <a:effectLst/>
                <a:latin typeface="+mj-lt"/>
                <a:ea typeface="Times New Roman" panose="02020603050405020304" pitchFamily="18" charset="0"/>
              </a:rPr>
              <a:t>aux métiers de la recherche, aux métiers de l’investigation (journalisme, expertise historique) et aux métiers de l’enseignement. Les </a:t>
            </a:r>
            <a:r>
              <a:rPr lang="fr-FR" sz="2000" dirty="0" err="1">
                <a:effectLst/>
                <a:latin typeface="+mj-lt"/>
                <a:ea typeface="Times New Roman" panose="02020603050405020304" pitchFamily="18" charset="0"/>
              </a:rPr>
              <a:t>étudiant.e.s</a:t>
            </a:r>
            <a:r>
              <a:rPr lang="fr-FR" sz="2000" dirty="0">
                <a:effectLst/>
                <a:latin typeface="+mj-lt"/>
                <a:ea typeface="Times New Roman" panose="02020603050405020304" pitchFamily="18" charset="0"/>
              </a:rPr>
              <a:t> titulaires de ce master ont pu intégrer ensuite des masters professionnalisants sélectifs dans les métiers de la conservation. </a:t>
            </a:r>
          </a:p>
          <a:p>
            <a:pPr marL="0" indent="0">
              <a:buNone/>
            </a:pPr>
            <a:r>
              <a:rPr lang="fr-FR" sz="2000" dirty="0">
                <a:latin typeface="+mj-lt"/>
              </a:rPr>
              <a:t>• </a:t>
            </a:r>
            <a:r>
              <a:rPr lang="fr-FR" sz="2000" b="1" dirty="0">
                <a:latin typeface="+mj-lt"/>
                <a:ea typeface="Calibri" panose="020F0502020204030204" pitchFamily="34" charset="0"/>
              </a:rPr>
              <a:t>P</a:t>
            </a:r>
            <a:r>
              <a:rPr lang="fr-FR" sz="2000" b="1" dirty="0">
                <a:effectLst/>
                <a:latin typeface="+mj-lt"/>
                <a:ea typeface="Calibri" panose="020F0502020204030204" pitchFamily="34" charset="0"/>
              </a:rPr>
              <a:t>ropose</a:t>
            </a:r>
            <a:r>
              <a:rPr lang="fr-FR" sz="2000" dirty="0">
                <a:effectLst/>
                <a:latin typeface="+mj-lt"/>
                <a:ea typeface="Calibri" panose="020F0502020204030204" pitchFamily="34" charset="0"/>
              </a:rPr>
              <a:t> une formation approfondie par la recherche et à la recherche, ouverte aux différentes périodes et renouvellements scientifiques, avec  </a:t>
            </a:r>
            <a:r>
              <a:rPr lang="fr-FR" sz="2000" b="1" dirty="0">
                <a:effectLst/>
                <a:latin typeface="+mj-lt"/>
                <a:ea typeface="Calibri" panose="020F0502020204030204" pitchFamily="34" charset="0"/>
              </a:rPr>
              <a:t>un mémoire de recherche sur 2 ans</a:t>
            </a:r>
            <a:r>
              <a:rPr lang="fr-FR" sz="2000" dirty="0">
                <a:effectLst/>
                <a:latin typeface="+mj-lt"/>
                <a:ea typeface="Calibri" panose="020F0502020204030204" pitchFamily="34" charset="0"/>
              </a:rPr>
              <a:t>, complété éventuellement par un </a:t>
            </a:r>
            <a:r>
              <a:rPr lang="fr-FR" sz="2000" b="1" dirty="0">
                <a:effectLst/>
                <a:latin typeface="+mj-lt"/>
                <a:ea typeface="Calibri" panose="020F0502020204030204" pitchFamily="34" charset="0"/>
              </a:rPr>
              <a:t>stage</a:t>
            </a:r>
            <a:r>
              <a:rPr lang="fr-FR" sz="2000" dirty="0">
                <a:effectLst/>
                <a:latin typeface="+mj-lt"/>
                <a:ea typeface="Calibri" panose="020F0502020204030204" pitchFamily="34" charset="0"/>
              </a:rPr>
              <a:t> </a:t>
            </a:r>
            <a:r>
              <a:rPr lang="fr-FR" sz="2000" b="1" dirty="0">
                <a:effectLst/>
                <a:latin typeface="+mj-lt"/>
                <a:ea typeface="Calibri" panose="020F0502020204030204" pitchFamily="34" charset="0"/>
              </a:rPr>
              <a:t>complémentaire</a:t>
            </a:r>
            <a:r>
              <a:rPr lang="fr-FR" sz="2000" dirty="0">
                <a:effectLst/>
                <a:latin typeface="+mj-lt"/>
                <a:ea typeface="Calibri" panose="020F0502020204030204" pitchFamily="34" charset="0"/>
              </a:rPr>
              <a:t> en archives, en laboratoires, ou en institutions patrimoniales et culturelles, </a:t>
            </a:r>
            <a:r>
              <a:rPr lang="fr-FR" sz="2000" b="1" dirty="0">
                <a:effectLst/>
                <a:latin typeface="+mj-lt"/>
                <a:ea typeface="Calibri" panose="020F0502020204030204" pitchFamily="34" charset="0"/>
              </a:rPr>
              <a:t>ou</a:t>
            </a:r>
            <a:r>
              <a:rPr lang="fr-FR" sz="2000" dirty="0">
                <a:effectLst/>
                <a:latin typeface="+mj-lt"/>
                <a:ea typeface="Calibri" panose="020F0502020204030204" pitchFamily="34" charset="0"/>
              </a:rPr>
              <a:t> un </a:t>
            </a:r>
            <a:r>
              <a:rPr lang="fr-FR" sz="2000" b="1" dirty="0">
                <a:effectLst/>
                <a:latin typeface="+mj-lt"/>
                <a:ea typeface="Calibri" panose="020F0502020204030204" pitchFamily="34" charset="0"/>
              </a:rPr>
              <a:t>mémoire adossé à un stage</a:t>
            </a:r>
            <a:r>
              <a:rPr lang="fr-FR" sz="2000" dirty="0">
                <a:effectLst/>
                <a:latin typeface="+mj-lt"/>
                <a:ea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fr-FR" sz="2000" dirty="0">
                <a:latin typeface="+mj-lt"/>
              </a:rPr>
              <a:t> • </a:t>
            </a:r>
            <a:r>
              <a:rPr lang="fr-FR" sz="2000" b="1" dirty="0">
                <a:latin typeface="+mj-lt"/>
              </a:rPr>
              <a:t>Poursuite d’études</a:t>
            </a:r>
            <a:r>
              <a:rPr lang="fr-FR" sz="2000" dirty="0">
                <a:latin typeface="+mj-lt"/>
              </a:rPr>
              <a:t>: master pro, concours de l’enseignement, concours administratifs, doctorat …</a:t>
            </a:r>
          </a:p>
          <a:p>
            <a:pPr marL="0" indent="0">
              <a:buNone/>
            </a:pPr>
            <a:endParaRPr lang="fr-FR" sz="2000" dirty="0">
              <a:latin typeface="+mj-lt"/>
            </a:endParaRP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80613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CCEBA3-27E5-3D9C-5487-D7831F8190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A409FF-087C-04B3-7D9E-A6F87EFAA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381000"/>
            <a:ext cx="8147248" cy="591344"/>
          </a:xfrm>
        </p:spPr>
        <p:txBody>
          <a:bodyPr>
            <a:normAutofit/>
          </a:bodyPr>
          <a:lstStyle/>
          <a:p>
            <a:r>
              <a:rPr lang="fr-FR" sz="3200" b="1" dirty="0"/>
              <a:t>Participations de M2 à un ouvrage collectif</a:t>
            </a:r>
            <a:endParaRPr lang="fr-FR" sz="3200" b="1" dirty="0">
              <a:highlight>
                <a:srgbClr val="FFFF00"/>
              </a:highlight>
            </a:endParaRPr>
          </a:p>
        </p:txBody>
      </p:sp>
      <p:pic>
        <p:nvPicPr>
          <p:cNvPr id="5" name="Espace réservé du contenu 4" descr="Une image contenant texte, document, menu&#10;&#10;Description générée automatiquement">
            <a:extLst>
              <a:ext uri="{FF2B5EF4-FFF2-40B4-BE49-F238E27FC236}">
                <a16:creationId xmlns:a16="http://schemas.microsoft.com/office/drawing/2014/main" id="{E5EFC199-5AC5-614F-9412-19E0EA9807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304" y="1220416"/>
            <a:ext cx="3717527" cy="5256584"/>
          </a:xfr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68DA6939-6067-434B-0668-9DD73DAA32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908720"/>
            <a:ext cx="3810000" cy="484822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1" name="Encre 20">
                <a:extLst>
                  <a:ext uri="{FF2B5EF4-FFF2-40B4-BE49-F238E27FC236}">
                    <a16:creationId xmlns:a16="http://schemas.microsoft.com/office/drawing/2014/main" id="{A51B6AA8-7AA1-3A87-1EBF-EC8216DBA82B}"/>
                  </a:ext>
                </a:extLst>
              </p14:cNvPr>
              <p14:cNvContentPartPr/>
              <p14:nvPr/>
            </p14:nvContentPartPr>
            <p14:xfrm>
              <a:off x="5359475" y="4898900"/>
              <a:ext cx="30240" cy="357480"/>
            </p14:xfrm>
          </p:contentPart>
        </mc:Choice>
        <mc:Fallback xmlns="">
          <p:pic>
            <p:nvPicPr>
              <p:cNvPr id="21" name="Encre 20">
                <a:extLst>
                  <a:ext uri="{FF2B5EF4-FFF2-40B4-BE49-F238E27FC236}">
                    <a16:creationId xmlns:a16="http://schemas.microsoft.com/office/drawing/2014/main" id="{A51B6AA8-7AA1-3A87-1EBF-EC8216DBA82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50835" y="4889900"/>
                <a:ext cx="47880" cy="375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775232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r>
              <a:rPr lang="fr-FR" sz="3600" b="1" dirty="0"/>
              <a:t>Opportunités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08240"/>
          </a:xfrm>
        </p:spPr>
        <p:txBody>
          <a:bodyPr>
            <a:normAutofit/>
          </a:bodyPr>
          <a:lstStyle/>
          <a:p>
            <a:r>
              <a:rPr lang="fr-FR" sz="2000" dirty="0"/>
              <a:t>Erasmus</a:t>
            </a:r>
          </a:p>
          <a:p>
            <a:r>
              <a:rPr lang="fr-FR" sz="2000" dirty="0"/>
              <a:t>Double master avec Cracovie</a:t>
            </a:r>
          </a:p>
          <a:p>
            <a:r>
              <a:rPr lang="fr-FR" sz="2000" dirty="0"/>
              <a:t>Convention avec le Louvre</a:t>
            </a:r>
          </a:p>
          <a:p>
            <a:r>
              <a:rPr lang="fr-FR" sz="2000" dirty="0"/>
              <a:t>Association des étudiants d’Histoire - </a:t>
            </a:r>
            <a:r>
              <a:rPr lang="fr-FR" sz="2000" b="1" dirty="0"/>
              <a:t>Historiae</a:t>
            </a:r>
          </a:p>
          <a:p>
            <a:r>
              <a:rPr lang="fr-FR" sz="2000" dirty="0"/>
              <a:t>Découvrir des laboratoires et des programmes de recherche</a:t>
            </a:r>
          </a:p>
          <a:p>
            <a:r>
              <a:rPr lang="fr-FR" sz="2000" dirty="0"/>
              <a:t>Projets d’initiative étudiante: séminaire autogéré, visite guidée etc.</a:t>
            </a:r>
          </a:p>
          <a:p>
            <a:r>
              <a:rPr lang="fr-FR" sz="2000" b="1" dirty="0">
                <a:solidFill>
                  <a:schemeClr val="tx2"/>
                </a:solidFill>
              </a:rPr>
              <a:t>mars 2025</a:t>
            </a:r>
            <a:r>
              <a:rPr lang="fr-FR" sz="2000" dirty="0"/>
              <a:t> Participation des M1 et M2 aux Nocturnes de l’Histoire aux AD du Loiret</a:t>
            </a:r>
          </a:p>
          <a:p>
            <a:r>
              <a:rPr lang="fr-FR" sz="2000" dirty="0"/>
              <a:t>Remise des diplômes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57200" y="5949280"/>
            <a:ext cx="3754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Quelques lauréats de la promotion 2023 (cérémonie de 2024)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4D239FE-8154-EB92-B49F-2F73E75B01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3380" y="4033396"/>
            <a:ext cx="4572000" cy="2575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227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Passerelles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fr-FR" dirty="0"/>
          </a:p>
          <a:p>
            <a:pPr>
              <a:buFontTx/>
              <a:buNone/>
            </a:pPr>
            <a:endParaRPr lang="fr-FR" dirty="0"/>
          </a:p>
          <a:p>
            <a:pPr>
              <a:buFontTx/>
              <a:buNone/>
            </a:pPr>
            <a:endParaRPr lang="fr-FR" dirty="0"/>
          </a:p>
          <a:p>
            <a:pPr>
              <a:buFontTx/>
              <a:buNone/>
            </a:pPr>
            <a:endParaRPr lang="fr-FR" dirty="0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683571" y="2132856"/>
            <a:ext cx="2232668" cy="93578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600" b="1" dirty="0"/>
              <a:t>M2 PRO dont </a:t>
            </a:r>
          </a:p>
          <a:p>
            <a:pPr algn="ctr"/>
            <a:r>
              <a:rPr lang="fr-FR" sz="1600" b="1" dirty="0"/>
              <a:t> MAP</a:t>
            </a:r>
          </a:p>
          <a:p>
            <a:pPr algn="ctr"/>
            <a:r>
              <a:rPr lang="fr-FR" sz="1600" b="1" dirty="0"/>
              <a:t>M1 MEEF + CAPES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683571" y="3500438"/>
            <a:ext cx="2232668" cy="1079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 dirty="0"/>
              <a:t>M2 </a:t>
            </a:r>
          </a:p>
          <a:p>
            <a:pPr algn="ctr"/>
            <a:r>
              <a:rPr lang="fr-FR" b="1" dirty="0" err="1"/>
              <a:t>MéPoCS</a:t>
            </a:r>
            <a:r>
              <a:rPr lang="fr-FR" b="1" dirty="0"/>
              <a:t>/</a:t>
            </a:r>
            <a:r>
              <a:rPr lang="fr-FR" b="1" dirty="0" err="1"/>
              <a:t>MEMPHis</a:t>
            </a:r>
            <a:endParaRPr lang="fr-FR" b="1" dirty="0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683571" y="5011738"/>
            <a:ext cx="2232668" cy="865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 dirty="0"/>
              <a:t>M1</a:t>
            </a:r>
          </a:p>
          <a:p>
            <a:pPr algn="ctr"/>
            <a:r>
              <a:rPr lang="fr-FR" b="1" dirty="0"/>
              <a:t> </a:t>
            </a:r>
            <a:r>
              <a:rPr lang="fr-FR" b="1" dirty="0" err="1"/>
              <a:t>MéPoCS</a:t>
            </a:r>
            <a:r>
              <a:rPr lang="fr-FR" b="1" dirty="0"/>
              <a:t>/</a:t>
            </a:r>
            <a:r>
              <a:rPr lang="fr-FR" b="1" dirty="0" err="1"/>
              <a:t>MEMPHis</a:t>
            </a:r>
            <a:endParaRPr lang="fr-FR" b="1" dirty="0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flipV="1">
            <a:off x="1979613" y="4581525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 flipV="1">
            <a:off x="1979613" y="306863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4572000" y="3573016"/>
            <a:ext cx="2016125" cy="98311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 dirty="0"/>
              <a:t>M2 </a:t>
            </a:r>
            <a:r>
              <a:rPr lang="fr-FR" b="1" dirty="0" err="1"/>
              <a:t>MEMPHis</a:t>
            </a:r>
            <a:endParaRPr lang="fr-FR" b="1" dirty="0"/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4572000" y="5083176"/>
            <a:ext cx="2016125" cy="865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b="1" dirty="0"/>
              <a:t>M1 </a:t>
            </a:r>
            <a:r>
              <a:rPr lang="fr-FR" b="1" dirty="0" err="1"/>
              <a:t>MéPoCS</a:t>
            </a:r>
            <a:endParaRPr lang="fr-FR" b="1" dirty="0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V="1">
            <a:off x="5724525" y="46529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b="1" dirty="0"/>
            </a:br>
            <a:r>
              <a:rPr lang="fr-FR" b="1" dirty="0"/>
              <a:t>Les intervenants </a:t>
            </a:r>
            <a:r>
              <a:rPr lang="fr-FR" dirty="0"/>
              <a:t>: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les </a:t>
            </a:r>
            <a:r>
              <a:rPr lang="fr-FR" sz="2800" b="1" dirty="0"/>
              <a:t>enseignants chercheurs et chercheurs en histoire et histoire du droit </a:t>
            </a:r>
            <a:r>
              <a:rPr lang="fr-FR" sz="2800" dirty="0"/>
              <a:t>des laboratoires </a:t>
            </a:r>
            <a:r>
              <a:rPr lang="fr-FR" sz="2800" dirty="0" err="1"/>
              <a:t>Polen</a:t>
            </a:r>
            <a:r>
              <a:rPr lang="fr-FR" sz="2800" dirty="0"/>
              <a:t> et </a:t>
            </a:r>
            <a:r>
              <a:rPr lang="fr-FR" sz="2800" dirty="0" err="1"/>
              <a:t>Iramat</a:t>
            </a:r>
            <a:r>
              <a:rPr lang="fr-FR" sz="2800" dirty="0"/>
              <a:t> </a:t>
            </a:r>
          </a:p>
          <a:p>
            <a:r>
              <a:rPr lang="fr-FR" sz="2800" dirty="0"/>
              <a:t>des </a:t>
            </a:r>
            <a:r>
              <a:rPr lang="fr-FR" sz="2800" b="1" dirty="0"/>
              <a:t>intervenants extérieurs</a:t>
            </a:r>
            <a:r>
              <a:rPr lang="fr-FR" sz="2800" dirty="0"/>
              <a:t> (chercheurs, archéologues, conservateurs du patrimoine …) </a:t>
            </a:r>
          </a:p>
          <a:p>
            <a:r>
              <a:rPr lang="fr-FR" sz="2800" dirty="0"/>
              <a:t>des </a:t>
            </a:r>
            <a:r>
              <a:rPr lang="fr-FR" sz="2800" b="1" dirty="0"/>
              <a:t>collègues des autres établissements</a:t>
            </a:r>
            <a:r>
              <a:rPr lang="fr-FR" sz="2800" dirty="0"/>
              <a:t> de recherche, notamment dans le </a:t>
            </a:r>
            <a:r>
              <a:rPr lang="fr-FR" sz="2800" b="1" dirty="0"/>
              <a:t>séminaire transversal d’histoire </a:t>
            </a:r>
            <a:r>
              <a:rPr lang="fr-FR" sz="2800" dirty="0"/>
              <a:t>au second semestre (M1 et M2).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879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Le Mémoire de recherche en 2 ans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524000"/>
            <a:ext cx="8712968" cy="4953000"/>
          </a:xfrm>
        </p:spPr>
        <p:txBody>
          <a:bodyPr>
            <a:noAutofit/>
          </a:bodyPr>
          <a:lstStyle/>
          <a:p>
            <a:r>
              <a:rPr lang="fr-FR" dirty="0">
                <a:latin typeface="+mj-lt"/>
                <a:cs typeface="Times New Roman" panose="02020603050405020304" pitchFamily="18" charset="0"/>
              </a:rPr>
              <a:t>Choix libre du directeur ou directrice  de mémoire – Binôme possible (département d’Histoire et/ou professeurs d’Histoire du droit en DEG)</a:t>
            </a:r>
          </a:p>
          <a:p>
            <a:r>
              <a:rPr lang="fr-FR" dirty="0">
                <a:latin typeface="+mj-lt"/>
                <a:cs typeface="Times New Roman" panose="02020603050405020304" pitchFamily="18" charset="0"/>
              </a:rPr>
              <a:t>Mini-mémoire en M1 et soutenance</a:t>
            </a:r>
          </a:p>
          <a:p>
            <a:r>
              <a:rPr lang="fr-FR" dirty="0">
                <a:latin typeface="+mj-lt"/>
                <a:cs typeface="Times New Roman" panose="02020603050405020304" pitchFamily="18" charset="0"/>
              </a:rPr>
              <a:t>Mémoire en M2 et soutenance</a:t>
            </a:r>
          </a:p>
          <a:p>
            <a:r>
              <a:rPr lang="fr-FR" dirty="0">
                <a:latin typeface="+mj-lt"/>
                <a:cs typeface="Times New Roman" panose="02020603050405020304" pitchFamily="18" charset="0"/>
              </a:rPr>
              <a:t>Sujet de recherche 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co-construit</a:t>
            </a:r>
            <a:r>
              <a:rPr lang="fr-FR" dirty="0">
                <a:latin typeface="+mj-lt"/>
                <a:cs typeface="Times New Roman" panose="02020603050405020304" pitchFamily="18" charset="0"/>
              </a:rPr>
              <a:t> avec l’</a:t>
            </a:r>
            <a:r>
              <a:rPr lang="fr-FR" dirty="0" err="1">
                <a:latin typeface="+mj-lt"/>
                <a:cs typeface="Times New Roman" panose="02020603050405020304" pitchFamily="18" charset="0"/>
              </a:rPr>
              <a:t>encadrant.e</a:t>
            </a:r>
            <a:endParaRPr lang="fr-FR" dirty="0">
              <a:latin typeface="+mj-lt"/>
              <a:cs typeface="Times New Roman" panose="02020603050405020304" pitchFamily="18" charset="0"/>
            </a:endParaRPr>
          </a:p>
          <a:p>
            <a:r>
              <a:rPr lang="fr-FR" dirty="0"/>
              <a:t>L’objectif :  la </a:t>
            </a:r>
            <a:r>
              <a:rPr lang="fr-FR" b="1" dirty="0"/>
              <a:t>production d’une recherche originale</a:t>
            </a:r>
            <a:r>
              <a:rPr lang="fr-FR" dirty="0"/>
              <a:t>.</a:t>
            </a:r>
          </a:p>
          <a:p>
            <a:r>
              <a:rPr lang="fr-FR" dirty="0"/>
              <a:t>Possibilité de concourir à </a:t>
            </a:r>
            <a:r>
              <a:rPr lang="fr-FR" b="1" dirty="0"/>
              <a:t>un prix de master</a:t>
            </a:r>
            <a:r>
              <a:rPr lang="fr-FR" dirty="0"/>
              <a:t> après la soutenance.</a:t>
            </a:r>
          </a:p>
          <a:p>
            <a:endParaRPr lang="fr-FR" dirty="0"/>
          </a:p>
          <a:p>
            <a:pPr>
              <a:buNone/>
            </a:pPr>
            <a:r>
              <a:rPr lang="fr-FR" dirty="0">
                <a:latin typeface="+mj-lt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9237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38348A-EBCE-6637-7419-E76CDA2D57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EB044F-9ADD-56E8-59FD-6A356B930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Stage(s) facultatif(s)</a:t>
            </a:r>
            <a:br>
              <a:rPr lang="fr-FR" b="1" dirty="0"/>
            </a:br>
            <a:r>
              <a:rPr lang="fr-FR" b="1" dirty="0"/>
              <a:t> adossé(s) au mémoire de recherche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4F42B3-2469-4075-CB5E-7CF3FD478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2800" dirty="0"/>
          </a:p>
          <a:p>
            <a:r>
              <a:rPr lang="fr-FR" sz="2800" dirty="0"/>
              <a:t>Musées</a:t>
            </a:r>
          </a:p>
          <a:p>
            <a:r>
              <a:rPr lang="fr-FR" sz="2800" dirty="0"/>
              <a:t>Archives départementales ou nationales</a:t>
            </a:r>
          </a:p>
          <a:p>
            <a:r>
              <a:rPr lang="fr-FR" sz="2800" dirty="0"/>
              <a:t>Archives privées</a:t>
            </a:r>
          </a:p>
          <a:p>
            <a:r>
              <a:rPr lang="fr-FR" sz="2800" dirty="0"/>
              <a:t>BnF</a:t>
            </a:r>
          </a:p>
          <a:p>
            <a:r>
              <a:rPr lang="fr-FR" sz="2800" dirty="0"/>
              <a:t>INA</a:t>
            </a:r>
          </a:p>
          <a:p>
            <a:r>
              <a:rPr lang="fr-FR" sz="2800" dirty="0"/>
              <a:t>Projets de recherche: ANR, APR, MSH….</a:t>
            </a:r>
          </a:p>
        </p:txBody>
      </p:sp>
    </p:spTree>
    <p:extLst>
      <p:ext uri="{BB962C8B-B14F-4D97-AF65-F5344CB8AC3E}">
        <p14:creationId xmlns:p14="http://schemas.microsoft.com/office/powerpoint/2010/main" val="2338508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0FB9DB-6EEE-6FE6-AF81-0F7D5D6B0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/>
            <a:r>
              <a:rPr lang="fr-FR" b="1" dirty="0"/>
              <a:t>Mémoire adossé à un stage filé ou massé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5A6C82-B05D-904D-0456-1F323645E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2800" dirty="0"/>
          </a:p>
          <a:p>
            <a:r>
              <a:rPr lang="fr-FR" sz="2800" dirty="0"/>
              <a:t>Musées</a:t>
            </a:r>
          </a:p>
          <a:p>
            <a:r>
              <a:rPr lang="fr-FR" sz="2800" dirty="0"/>
              <a:t>Archives départementales ou nationales</a:t>
            </a:r>
          </a:p>
          <a:p>
            <a:r>
              <a:rPr lang="fr-FR" sz="2800" dirty="0"/>
              <a:t>Archives privées</a:t>
            </a:r>
          </a:p>
          <a:p>
            <a:r>
              <a:rPr lang="fr-FR" sz="2800" dirty="0"/>
              <a:t>BnF</a:t>
            </a:r>
          </a:p>
          <a:p>
            <a:r>
              <a:rPr lang="fr-FR" sz="2800" dirty="0"/>
              <a:t>INA</a:t>
            </a:r>
          </a:p>
          <a:p>
            <a:r>
              <a:rPr lang="fr-FR" sz="2800" dirty="0"/>
              <a:t>Projets de recherche: ANR, APR, MSH….</a:t>
            </a:r>
          </a:p>
        </p:txBody>
      </p:sp>
    </p:spTree>
    <p:extLst>
      <p:ext uri="{BB962C8B-B14F-4D97-AF65-F5344CB8AC3E}">
        <p14:creationId xmlns:p14="http://schemas.microsoft.com/office/powerpoint/2010/main" val="37703127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D9667F77-CC35-95F7-ECC5-E303F34C6CDA}"/>
              </a:ext>
            </a:extLst>
          </p:cNvPr>
          <p:cNvSpPr txBox="1"/>
          <p:nvPr/>
        </p:nvSpPr>
        <p:spPr>
          <a:xfrm>
            <a:off x="1043608" y="476672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Faire un stage</a:t>
            </a:r>
          </a:p>
          <a:p>
            <a:pPr algn="ctr"/>
            <a:r>
              <a:rPr lang="fr-FR" sz="2400" b="1" dirty="0">
                <a:solidFill>
                  <a:schemeClr val="tx2"/>
                </a:solidFill>
                <a:latin typeface="+mj-lt"/>
                <a:cs typeface="Times New Roman" panose="02020603050405020304" pitchFamily="18" charset="0"/>
              </a:rPr>
              <a:t> dans un programme de recherche</a:t>
            </a:r>
          </a:p>
        </p:txBody>
      </p:sp>
      <p:pic>
        <p:nvPicPr>
          <p:cNvPr id="7" name="Image 6" descr="Une image contenant texte, capture d’écran, Site web, logiciel&#10;&#10;Description générée automatiquement">
            <a:extLst>
              <a:ext uri="{FF2B5EF4-FFF2-40B4-BE49-F238E27FC236}">
                <a16:creationId xmlns:a16="http://schemas.microsoft.com/office/drawing/2014/main" id="{314DA3FB-B44F-4E7E-2ED0-4678C59E2A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28805"/>
            <a:ext cx="9144000" cy="5036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639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/>
              <a:t>Organisation des études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Les semestres impairs </a:t>
            </a:r>
            <a:r>
              <a:rPr lang="fr-FR" dirty="0"/>
              <a:t>concentrent </a:t>
            </a:r>
            <a:r>
              <a:rPr lang="fr-FR" b="1" dirty="0"/>
              <a:t>le plus de cours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/>
              <a:t>- Cours </a:t>
            </a:r>
            <a:r>
              <a:rPr lang="fr-FR" b="1" dirty="0"/>
              <a:t>groupés sur une partie de la semaine</a:t>
            </a:r>
          </a:p>
          <a:p>
            <a:pPr marL="0" indent="0">
              <a:buNone/>
            </a:pPr>
            <a:r>
              <a:rPr lang="fr-FR" dirty="0"/>
              <a:t>- Cours </a:t>
            </a:r>
            <a:r>
              <a:rPr lang="fr-FR" b="1" dirty="0"/>
              <a:t>évalués de manière variable</a:t>
            </a:r>
            <a:r>
              <a:rPr lang="fr-FR" dirty="0"/>
              <a:t> (dossiers, comptes rendus, exposés individuels ou collectifs, oraux etc.). 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Les </a:t>
            </a:r>
            <a:r>
              <a:rPr lang="fr-FR" b="1" dirty="0"/>
              <a:t>semestres pairs </a:t>
            </a:r>
            <a:r>
              <a:rPr lang="fr-FR" dirty="0"/>
              <a:t>sont plus axés sur</a:t>
            </a:r>
            <a:r>
              <a:rPr lang="fr-FR" b="1" dirty="0"/>
              <a:t> la recherche</a:t>
            </a:r>
          </a:p>
          <a:p>
            <a:pPr marL="0" indent="0">
              <a:buNone/>
            </a:pPr>
            <a:r>
              <a:rPr lang="fr-FR" dirty="0"/>
              <a:t>- Séminaires de spécialité et transversal</a:t>
            </a:r>
          </a:p>
          <a:p>
            <a:pPr marL="0" indent="0">
              <a:buNone/>
            </a:pPr>
            <a:r>
              <a:rPr lang="fr-FR" dirty="0"/>
              <a:t>- Rédaction avec soutenance. 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b="1" dirty="0"/>
              <a:t>Le dernier semestre, le S4, comprend très peu de cours</a:t>
            </a:r>
            <a:r>
              <a:rPr lang="fr-FR" dirty="0"/>
              <a:t> pour permettre la rédaction du mémoire.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65092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té">
  <a:themeElements>
    <a:clrScheme name="Clarté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té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Clarté.thmx</Template>
  <TotalTime>1827</TotalTime>
  <Words>1153</Words>
  <Application>Microsoft Office PowerPoint</Application>
  <PresentationFormat>Affichage à l'écran (4:3)</PresentationFormat>
  <Paragraphs>138</Paragraphs>
  <Slides>21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5" baseType="lpstr">
      <vt:lpstr>Arial</vt:lpstr>
      <vt:lpstr>Calibri</vt:lpstr>
      <vt:lpstr>Times New Roman</vt:lpstr>
      <vt:lpstr>Clarté</vt:lpstr>
      <vt:lpstr>Parcours  Mémoires, POuvoirs, Cultures, et Sociétés - MéPoCS </vt:lpstr>
      <vt:lpstr>Parcours-type</vt:lpstr>
      <vt:lpstr>Passerelles</vt:lpstr>
      <vt:lpstr> Les intervenants : </vt:lpstr>
      <vt:lpstr>Le Mémoire de recherche en 2 ans</vt:lpstr>
      <vt:lpstr>Stage(s) facultatif(s)  adossé(s) au mémoire de recherche</vt:lpstr>
      <vt:lpstr>Mémoire adossé à un stage filé ou massé </vt:lpstr>
      <vt:lpstr>Présentation PowerPoint</vt:lpstr>
      <vt:lpstr>Organisation des études </vt:lpstr>
      <vt:lpstr>Une formation ouverte aux renouvellements de l’Histoire</vt:lpstr>
      <vt:lpstr>Présentation PowerPoint</vt:lpstr>
      <vt:lpstr>Parcours  M1</vt:lpstr>
      <vt:lpstr>Parcours M2</vt:lpstr>
      <vt:lpstr>Présentation PowerPoint</vt:lpstr>
      <vt:lpstr>Présentation PowerPoint</vt:lpstr>
      <vt:lpstr>Présentation PowerPoint</vt:lpstr>
      <vt:lpstr>Présentation PowerPoint</vt:lpstr>
      <vt:lpstr>Quelques prix de masters récents</vt:lpstr>
      <vt:lpstr>Quelques prix de masters récents</vt:lpstr>
      <vt:lpstr>Participations de M2 à un ouvrage collectif</vt:lpstr>
      <vt:lpstr>Opportunités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Numismatique grecque</dc:title>
  <dc:creator>Julien OLIVIER</dc:creator>
  <cp:lastModifiedBy>Noëlline Castagnez</cp:lastModifiedBy>
  <cp:revision>132</cp:revision>
  <dcterms:modified xsi:type="dcterms:W3CDTF">2025-02-05T13:19:08Z</dcterms:modified>
</cp:coreProperties>
</file>