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69" r:id="rId5"/>
    <p:sldId id="276" r:id="rId6"/>
    <p:sldId id="277" r:id="rId7"/>
    <p:sldId id="278" r:id="rId8"/>
    <p:sldId id="279" r:id="rId9"/>
    <p:sldId id="268" r:id="rId10"/>
    <p:sldId id="260" r:id="rId11"/>
    <p:sldId id="261" r:id="rId12"/>
    <p:sldId id="280" r:id="rId13"/>
    <p:sldId id="281" r:id="rId14"/>
    <p:sldId id="264" r:id="rId15"/>
    <p:sldId id="26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640"/>
    <a:srgbClr val="715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3792" autoAdjust="0"/>
  </p:normalViewPr>
  <p:slideViewPr>
    <p:cSldViewPr snapToGrid="0">
      <p:cViewPr varScale="1">
        <p:scale>
          <a:sx n="56" d="100"/>
          <a:sy n="56" d="100"/>
        </p:scale>
        <p:origin x="4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9918D-1B1B-41F8-9545-17C0EE2E046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EF467A-5346-472D-9A1F-691843281674}">
      <dgm:prSet/>
      <dgm:spPr/>
      <dgm:t>
        <a:bodyPr/>
        <a:lstStyle/>
        <a:p>
          <a:r>
            <a:rPr lang="fr-FR"/>
            <a:t>PRÉ-PROFESSIONNALISANT </a:t>
          </a:r>
          <a:endParaRPr lang="en-US"/>
        </a:p>
      </dgm:t>
    </dgm:pt>
    <dgm:pt modelId="{A215DD1D-9A83-4DEA-AE28-CADEC95B7670}" type="parTrans" cxnId="{4BD90D5D-350A-4FDC-AC0E-DDD3ED6998C5}">
      <dgm:prSet/>
      <dgm:spPr/>
      <dgm:t>
        <a:bodyPr/>
        <a:lstStyle/>
        <a:p>
          <a:endParaRPr lang="en-US"/>
        </a:p>
      </dgm:t>
    </dgm:pt>
    <dgm:pt modelId="{2AFBFD24-D26C-4B87-9E69-FF31AA3EBD69}" type="sibTrans" cxnId="{4BD90D5D-350A-4FDC-AC0E-DDD3ED6998C5}">
      <dgm:prSet/>
      <dgm:spPr/>
      <dgm:t>
        <a:bodyPr/>
        <a:lstStyle/>
        <a:p>
          <a:endParaRPr lang="en-US"/>
        </a:p>
      </dgm:t>
    </dgm:pt>
    <dgm:pt modelId="{BF38B6B6-B6F4-4B92-9CBA-964AA6D1A7C2}">
      <dgm:prSet/>
      <dgm:spPr/>
      <dgm:t>
        <a:bodyPr/>
        <a:lstStyle/>
        <a:p>
          <a:r>
            <a:rPr lang="fr-FR" dirty="0"/>
            <a:t>VALIDÉ PAR </a:t>
          </a:r>
          <a:r>
            <a:rPr lang="fr-FR" b="1" dirty="0"/>
            <a:t>UN STAGE LONG en M2 </a:t>
          </a:r>
        </a:p>
        <a:p>
          <a:r>
            <a:rPr lang="fr-FR" dirty="0"/>
            <a:t>(6 semaines minimum/4 mois dans l’idéal) </a:t>
          </a:r>
        </a:p>
        <a:p>
          <a:r>
            <a:rPr lang="fr-FR" dirty="0"/>
            <a:t>EN MILIEU DE CONSERVATION</a:t>
          </a:r>
          <a:endParaRPr lang="en-US" dirty="0"/>
        </a:p>
      </dgm:t>
    </dgm:pt>
    <dgm:pt modelId="{BBCEC290-3DB3-429D-8875-4AFF997E6623}" type="parTrans" cxnId="{18313131-43C7-4BFF-B8BE-F4212C6A5A25}">
      <dgm:prSet/>
      <dgm:spPr/>
      <dgm:t>
        <a:bodyPr/>
        <a:lstStyle/>
        <a:p>
          <a:endParaRPr lang="en-US"/>
        </a:p>
      </dgm:t>
    </dgm:pt>
    <dgm:pt modelId="{56071E06-4067-45D8-BE91-CA2F87DD2976}" type="sibTrans" cxnId="{18313131-43C7-4BFF-B8BE-F4212C6A5A25}">
      <dgm:prSet/>
      <dgm:spPr/>
      <dgm:t>
        <a:bodyPr/>
        <a:lstStyle/>
        <a:p>
          <a:endParaRPr lang="en-US"/>
        </a:p>
      </dgm:t>
    </dgm:pt>
    <dgm:pt modelId="{19C5DF30-E6BE-4EE6-BAAA-543A9A62B9B3}">
      <dgm:prSet/>
      <dgm:spPr/>
      <dgm:t>
        <a:bodyPr/>
        <a:lstStyle/>
        <a:p>
          <a:r>
            <a:rPr lang="fr-FR"/>
            <a:t>MUSÉES-BIBLIOTHEQUES –ARCHIVES-INSTITUTIONS PATRIMONIALES </a:t>
          </a:r>
          <a:endParaRPr lang="en-US"/>
        </a:p>
      </dgm:t>
    </dgm:pt>
    <dgm:pt modelId="{CCA7196C-76BA-4277-B0A8-FA0503A52E48}" type="parTrans" cxnId="{A03E1630-756C-4D79-B646-A14E419603DC}">
      <dgm:prSet/>
      <dgm:spPr/>
      <dgm:t>
        <a:bodyPr/>
        <a:lstStyle/>
        <a:p>
          <a:endParaRPr lang="en-US"/>
        </a:p>
      </dgm:t>
    </dgm:pt>
    <dgm:pt modelId="{0500DF20-7A64-4C8E-B2A6-F7382FFCAF3E}" type="sibTrans" cxnId="{A03E1630-756C-4D79-B646-A14E419603DC}">
      <dgm:prSet/>
      <dgm:spPr/>
      <dgm:t>
        <a:bodyPr/>
        <a:lstStyle/>
        <a:p>
          <a:endParaRPr lang="en-US"/>
        </a:p>
      </dgm:t>
    </dgm:pt>
    <dgm:pt modelId="{69C03DC0-5B62-4C2E-870C-948ABEC86D99}">
      <dgm:prSet/>
      <dgm:spPr/>
      <dgm:t>
        <a:bodyPr/>
        <a:lstStyle/>
        <a:p>
          <a:r>
            <a:rPr lang="fr-FR" dirty="0"/>
            <a:t>PERMET D’ENVISAGER DE PRÉPARER UN CONCOURS DANS LES MÉTIERS DE LA DOCUMENTATION ET DES BIBLIOTHÈQUES </a:t>
          </a:r>
          <a:endParaRPr lang="en-US" dirty="0"/>
        </a:p>
      </dgm:t>
    </dgm:pt>
    <dgm:pt modelId="{ADE0103B-1A94-48EC-B0E7-C90CC1827CA6}" type="parTrans" cxnId="{D5FCEEF5-E1DF-4A6F-87D3-499130A40041}">
      <dgm:prSet/>
      <dgm:spPr/>
      <dgm:t>
        <a:bodyPr/>
        <a:lstStyle/>
        <a:p>
          <a:endParaRPr lang="en-US"/>
        </a:p>
      </dgm:t>
    </dgm:pt>
    <dgm:pt modelId="{92603768-9ED1-456E-BE04-23FB49246F5F}" type="sibTrans" cxnId="{D5FCEEF5-E1DF-4A6F-87D3-499130A40041}">
      <dgm:prSet/>
      <dgm:spPr/>
      <dgm:t>
        <a:bodyPr/>
        <a:lstStyle/>
        <a:p>
          <a:endParaRPr lang="en-US"/>
        </a:p>
      </dgm:t>
    </dgm:pt>
    <dgm:pt modelId="{F10568FE-4296-4519-AA19-769DF2A3107D}" type="pres">
      <dgm:prSet presAssocID="{B9E9918D-1B1B-41F8-9545-17C0EE2E046D}" presName="vert0" presStyleCnt="0">
        <dgm:presLayoutVars>
          <dgm:dir/>
          <dgm:animOne val="branch"/>
          <dgm:animLvl val="lvl"/>
        </dgm:presLayoutVars>
      </dgm:prSet>
      <dgm:spPr/>
    </dgm:pt>
    <dgm:pt modelId="{D505DBF8-CA2D-4B5E-9455-36FBFBBB28E0}" type="pres">
      <dgm:prSet presAssocID="{37EF467A-5346-472D-9A1F-691843281674}" presName="thickLine" presStyleLbl="alignNode1" presStyleIdx="0" presStyleCnt="4"/>
      <dgm:spPr/>
    </dgm:pt>
    <dgm:pt modelId="{EB42D0B9-0A3B-4A43-A675-9902DD3FBCE3}" type="pres">
      <dgm:prSet presAssocID="{37EF467A-5346-472D-9A1F-691843281674}" presName="horz1" presStyleCnt="0"/>
      <dgm:spPr/>
    </dgm:pt>
    <dgm:pt modelId="{442B46FB-B8EA-43C2-8388-95A15452B6D3}" type="pres">
      <dgm:prSet presAssocID="{37EF467A-5346-472D-9A1F-691843281674}" presName="tx1" presStyleLbl="revTx" presStyleIdx="0" presStyleCnt="4"/>
      <dgm:spPr/>
    </dgm:pt>
    <dgm:pt modelId="{CBF790E5-05DD-4A21-B781-C6A612F1A2F1}" type="pres">
      <dgm:prSet presAssocID="{37EF467A-5346-472D-9A1F-691843281674}" presName="vert1" presStyleCnt="0"/>
      <dgm:spPr/>
    </dgm:pt>
    <dgm:pt modelId="{55F09CE6-4BD5-4FC8-BEB6-84F8555FB244}" type="pres">
      <dgm:prSet presAssocID="{BF38B6B6-B6F4-4B92-9CBA-964AA6D1A7C2}" presName="thickLine" presStyleLbl="alignNode1" presStyleIdx="1" presStyleCnt="4"/>
      <dgm:spPr/>
    </dgm:pt>
    <dgm:pt modelId="{06276DD2-F9A1-459D-A204-FCED61EA2C9B}" type="pres">
      <dgm:prSet presAssocID="{BF38B6B6-B6F4-4B92-9CBA-964AA6D1A7C2}" presName="horz1" presStyleCnt="0"/>
      <dgm:spPr/>
    </dgm:pt>
    <dgm:pt modelId="{5CE2EE10-D87E-4918-B610-032619FBF950}" type="pres">
      <dgm:prSet presAssocID="{BF38B6B6-B6F4-4B92-9CBA-964AA6D1A7C2}" presName="tx1" presStyleLbl="revTx" presStyleIdx="1" presStyleCnt="4"/>
      <dgm:spPr/>
    </dgm:pt>
    <dgm:pt modelId="{655B0D55-BED9-45C4-88AE-F06749A52BC8}" type="pres">
      <dgm:prSet presAssocID="{BF38B6B6-B6F4-4B92-9CBA-964AA6D1A7C2}" presName="vert1" presStyleCnt="0"/>
      <dgm:spPr/>
    </dgm:pt>
    <dgm:pt modelId="{8F3C745A-DA99-47A3-91A2-F29C2CCDC7D9}" type="pres">
      <dgm:prSet presAssocID="{19C5DF30-E6BE-4EE6-BAAA-543A9A62B9B3}" presName="thickLine" presStyleLbl="alignNode1" presStyleIdx="2" presStyleCnt="4"/>
      <dgm:spPr/>
    </dgm:pt>
    <dgm:pt modelId="{62CC8A0B-91F2-45FB-9FA1-52CC9015A4B2}" type="pres">
      <dgm:prSet presAssocID="{19C5DF30-E6BE-4EE6-BAAA-543A9A62B9B3}" presName="horz1" presStyleCnt="0"/>
      <dgm:spPr/>
    </dgm:pt>
    <dgm:pt modelId="{56EC546F-7F11-4B15-A02C-B7785F91B11A}" type="pres">
      <dgm:prSet presAssocID="{19C5DF30-E6BE-4EE6-BAAA-543A9A62B9B3}" presName="tx1" presStyleLbl="revTx" presStyleIdx="2" presStyleCnt="4"/>
      <dgm:spPr/>
    </dgm:pt>
    <dgm:pt modelId="{2B12B3D5-C087-4DBF-A669-6B74013D6B30}" type="pres">
      <dgm:prSet presAssocID="{19C5DF30-E6BE-4EE6-BAAA-543A9A62B9B3}" presName="vert1" presStyleCnt="0"/>
      <dgm:spPr/>
    </dgm:pt>
    <dgm:pt modelId="{EFA6BF68-B95A-44C9-B21A-C37A848A280E}" type="pres">
      <dgm:prSet presAssocID="{69C03DC0-5B62-4C2E-870C-948ABEC86D99}" presName="thickLine" presStyleLbl="alignNode1" presStyleIdx="3" presStyleCnt="4"/>
      <dgm:spPr/>
    </dgm:pt>
    <dgm:pt modelId="{8C644AC8-AF81-4961-9C33-CF170EE7B3CB}" type="pres">
      <dgm:prSet presAssocID="{69C03DC0-5B62-4C2E-870C-948ABEC86D99}" presName="horz1" presStyleCnt="0"/>
      <dgm:spPr/>
    </dgm:pt>
    <dgm:pt modelId="{87C5C3FA-8371-4DF8-AF93-00FCC788F789}" type="pres">
      <dgm:prSet presAssocID="{69C03DC0-5B62-4C2E-870C-948ABEC86D99}" presName="tx1" presStyleLbl="revTx" presStyleIdx="3" presStyleCnt="4"/>
      <dgm:spPr/>
    </dgm:pt>
    <dgm:pt modelId="{0041AEF9-0741-4486-8D67-20187D8D769C}" type="pres">
      <dgm:prSet presAssocID="{69C03DC0-5B62-4C2E-870C-948ABEC86D99}" presName="vert1" presStyleCnt="0"/>
      <dgm:spPr/>
    </dgm:pt>
  </dgm:ptLst>
  <dgm:cxnLst>
    <dgm:cxn modelId="{57A1041E-2776-4BBF-984B-1C3ECE3F7592}" type="presOf" srcId="{19C5DF30-E6BE-4EE6-BAAA-543A9A62B9B3}" destId="{56EC546F-7F11-4B15-A02C-B7785F91B11A}" srcOrd="0" destOrd="0" presId="urn:microsoft.com/office/officeart/2008/layout/LinedList"/>
    <dgm:cxn modelId="{A03E1630-756C-4D79-B646-A14E419603DC}" srcId="{B9E9918D-1B1B-41F8-9545-17C0EE2E046D}" destId="{19C5DF30-E6BE-4EE6-BAAA-543A9A62B9B3}" srcOrd="2" destOrd="0" parTransId="{CCA7196C-76BA-4277-B0A8-FA0503A52E48}" sibTransId="{0500DF20-7A64-4C8E-B2A6-F7382FFCAF3E}"/>
    <dgm:cxn modelId="{18313131-43C7-4BFF-B8BE-F4212C6A5A25}" srcId="{B9E9918D-1B1B-41F8-9545-17C0EE2E046D}" destId="{BF38B6B6-B6F4-4B92-9CBA-964AA6D1A7C2}" srcOrd="1" destOrd="0" parTransId="{BBCEC290-3DB3-429D-8875-4AFF997E6623}" sibTransId="{56071E06-4067-45D8-BE91-CA2F87DD2976}"/>
    <dgm:cxn modelId="{4BD90D5D-350A-4FDC-AC0E-DDD3ED6998C5}" srcId="{B9E9918D-1B1B-41F8-9545-17C0EE2E046D}" destId="{37EF467A-5346-472D-9A1F-691843281674}" srcOrd="0" destOrd="0" parTransId="{A215DD1D-9A83-4DEA-AE28-CADEC95B7670}" sibTransId="{2AFBFD24-D26C-4B87-9E69-FF31AA3EBD69}"/>
    <dgm:cxn modelId="{D7FF4270-CD55-4F64-8941-A3F5FCF449B4}" type="presOf" srcId="{BF38B6B6-B6F4-4B92-9CBA-964AA6D1A7C2}" destId="{5CE2EE10-D87E-4918-B610-032619FBF950}" srcOrd="0" destOrd="0" presId="urn:microsoft.com/office/officeart/2008/layout/LinedList"/>
    <dgm:cxn modelId="{011F0583-88E3-4FCC-9027-B67C5DD4F060}" type="presOf" srcId="{37EF467A-5346-472D-9A1F-691843281674}" destId="{442B46FB-B8EA-43C2-8388-95A15452B6D3}" srcOrd="0" destOrd="0" presId="urn:microsoft.com/office/officeart/2008/layout/LinedList"/>
    <dgm:cxn modelId="{06C9C9AD-6D04-4826-8546-0E9B198B5B07}" type="presOf" srcId="{B9E9918D-1B1B-41F8-9545-17C0EE2E046D}" destId="{F10568FE-4296-4519-AA19-769DF2A3107D}" srcOrd="0" destOrd="0" presId="urn:microsoft.com/office/officeart/2008/layout/LinedList"/>
    <dgm:cxn modelId="{5AF67AD4-BD3A-4BF1-A1C7-0629A731892F}" type="presOf" srcId="{69C03DC0-5B62-4C2E-870C-948ABEC86D99}" destId="{87C5C3FA-8371-4DF8-AF93-00FCC788F789}" srcOrd="0" destOrd="0" presId="urn:microsoft.com/office/officeart/2008/layout/LinedList"/>
    <dgm:cxn modelId="{D5FCEEF5-E1DF-4A6F-87D3-499130A40041}" srcId="{B9E9918D-1B1B-41F8-9545-17C0EE2E046D}" destId="{69C03DC0-5B62-4C2E-870C-948ABEC86D99}" srcOrd="3" destOrd="0" parTransId="{ADE0103B-1A94-48EC-B0E7-C90CC1827CA6}" sibTransId="{92603768-9ED1-456E-BE04-23FB49246F5F}"/>
    <dgm:cxn modelId="{BF2E5135-A606-4FB9-A38B-B4A77C032E47}" type="presParOf" srcId="{F10568FE-4296-4519-AA19-769DF2A3107D}" destId="{D505DBF8-CA2D-4B5E-9455-36FBFBBB28E0}" srcOrd="0" destOrd="0" presId="urn:microsoft.com/office/officeart/2008/layout/LinedList"/>
    <dgm:cxn modelId="{5C794CF8-8507-4580-AF91-430107DAB1F7}" type="presParOf" srcId="{F10568FE-4296-4519-AA19-769DF2A3107D}" destId="{EB42D0B9-0A3B-4A43-A675-9902DD3FBCE3}" srcOrd="1" destOrd="0" presId="urn:microsoft.com/office/officeart/2008/layout/LinedList"/>
    <dgm:cxn modelId="{988BC6BE-E163-4A59-9408-FEDF55095A85}" type="presParOf" srcId="{EB42D0B9-0A3B-4A43-A675-9902DD3FBCE3}" destId="{442B46FB-B8EA-43C2-8388-95A15452B6D3}" srcOrd="0" destOrd="0" presId="urn:microsoft.com/office/officeart/2008/layout/LinedList"/>
    <dgm:cxn modelId="{5E7907E9-EF19-41D5-A94F-E77574AF1C2E}" type="presParOf" srcId="{EB42D0B9-0A3B-4A43-A675-9902DD3FBCE3}" destId="{CBF790E5-05DD-4A21-B781-C6A612F1A2F1}" srcOrd="1" destOrd="0" presId="urn:microsoft.com/office/officeart/2008/layout/LinedList"/>
    <dgm:cxn modelId="{59C3B65F-F4AB-444F-A8F6-0D7AA366581A}" type="presParOf" srcId="{F10568FE-4296-4519-AA19-769DF2A3107D}" destId="{55F09CE6-4BD5-4FC8-BEB6-84F8555FB244}" srcOrd="2" destOrd="0" presId="urn:microsoft.com/office/officeart/2008/layout/LinedList"/>
    <dgm:cxn modelId="{FB05083D-A2C8-400E-840D-97317B73D11D}" type="presParOf" srcId="{F10568FE-4296-4519-AA19-769DF2A3107D}" destId="{06276DD2-F9A1-459D-A204-FCED61EA2C9B}" srcOrd="3" destOrd="0" presId="urn:microsoft.com/office/officeart/2008/layout/LinedList"/>
    <dgm:cxn modelId="{EE2FF65E-4273-4F64-A5E2-2E48E49B58EB}" type="presParOf" srcId="{06276DD2-F9A1-459D-A204-FCED61EA2C9B}" destId="{5CE2EE10-D87E-4918-B610-032619FBF950}" srcOrd="0" destOrd="0" presId="urn:microsoft.com/office/officeart/2008/layout/LinedList"/>
    <dgm:cxn modelId="{7C3BA045-0CA9-42D5-AEEB-C524C1B2719B}" type="presParOf" srcId="{06276DD2-F9A1-459D-A204-FCED61EA2C9B}" destId="{655B0D55-BED9-45C4-88AE-F06749A52BC8}" srcOrd="1" destOrd="0" presId="urn:microsoft.com/office/officeart/2008/layout/LinedList"/>
    <dgm:cxn modelId="{1DCAD4A5-3872-44D2-A983-6B15FB080A6B}" type="presParOf" srcId="{F10568FE-4296-4519-AA19-769DF2A3107D}" destId="{8F3C745A-DA99-47A3-91A2-F29C2CCDC7D9}" srcOrd="4" destOrd="0" presId="urn:microsoft.com/office/officeart/2008/layout/LinedList"/>
    <dgm:cxn modelId="{3B089B7A-5D45-4252-B6F3-08E8AC583DDF}" type="presParOf" srcId="{F10568FE-4296-4519-AA19-769DF2A3107D}" destId="{62CC8A0B-91F2-45FB-9FA1-52CC9015A4B2}" srcOrd="5" destOrd="0" presId="urn:microsoft.com/office/officeart/2008/layout/LinedList"/>
    <dgm:cxn modelId="{3BBB82FA-606C-4984-8F72-110140AA28FA}" type="presParOf" srcId="{62CC8A0B-91F2-45FB-9FA1-52CC9015A4B2}" destId="{56EC546F-7F11-4B15-A02C-B7785F91B11A}" srcOrd="0" destOrd="0" presId="urn:microsoft.com/office/officeart/2008/layout/LinedList"/>
    <dgm:cxn modelId="{17434462-2960-43C1-BC63-D78E720E49F7}" type="presParOf" srcId="{62CC8A0B-91F2-45FB-9FA1-52CC9015A4B2}" destId="{2B12B3D5-C087-4DBF-A669-6B74013D6B30}" srcOrd="1" destOrd="0" presId="urn:microsoft.com/office/officeart/2008/layout/LinedList"/>
    <dgm:cxn modelId="{2E0B95FD-9543-47A4-A3B1-3CFF296915B7}" type="presParOf" srcId="{F10568FE-4296-4519-AA19-769DF2A3107D}" destId="{EFA6BF68-B95A-44C9-B21A-C37A848A280E}" srcOrd="6" destOrd="0" presId="urn:microsoft.com/office/officeart/2008/layout/LinedList"/>
    <dgm:cxn modelId="{8AAF7927-86B4-4DF1-8FE5-FCD3FBD832E9}" type="presParOf" srcId="{F10568FE-4296-4519-AA19-769DF2A3107D}" destId="{8C644AC8-AF81-4961-9C33-CF170EE7B3CB}" srcOrd="7" destOrd="0" presId="urn:microsoft.com/office/officeart/2008/layout/LinedList"/>
    <dgm:cxn modelId="{CC7E33E7-E682-4FA7-B094-9FA3824C8806}" type="presParOf" srcId="{8C644AC8-AF81-4961-9C33-CF170EE7B3CB}" destId="{87C5C3FA-8371-4DF8-AF93-00FCC788F789}" srcOrd="0" destOrd="0" presId="urn:microsoft.com/office/officeart/2008/layout/LinedList"/>
    <dgm:cxn modelId="{DFF4CC08-C16A-4423-BDD7-DAAA196CC489}" type="presParOf" srcId="{8C644AC8-AF81-4961-9C33-CF170EE7B3CB}" destId="{0041AEF9-0741-4486-8D67-20187D8D76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5DBF8-CA2D-4B5E-9455-36FBFBBB28E0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B46FB-B8EA-43C2-8388-95A15452B6D3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PRÉ-PROFESSIONNALISANT </a:t>
          </a:r>
          <a:endParaRPr lang="en-US" sz="2200" kern="1200"/>
        </a:p>
      </dsp:txBody>
      <dsp:txXfrm>
        <a:off x="0" y="0"/>
        <a:ext cx="6900512" cy="1384035"/>
      </dsp:txXfrm>
    </dsp:sp>
    <dsp:sp modelId="{55F09CE6-4BD5-4FC8-BEB6-84F8555FB244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2EE10-D87E-4918-B610-032619FBF950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VALIDÉ PAR </a:t>
          </a:r>
          <a:r>
            <a:rPr lang="fr-FR" sz="2200" b="1" kern="1200" dirty="0"/>
            <a:t>UN STAGE LONG en M2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(6 semaines minimum/4 mois dans l’idéal)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EN MILIEU DE CONSERVATION</a:t>
          </a:r>
          <a:endParaRPr lang="en-US" sz="2200" kern="1200" dirty="0"/>
        </a:p>
      </dsp:txBody>
      <dsp:txXfrm>
        <a:off x="0" y="1384035"/>
        <a:ext cx="6900512" cy="1384035"/>
      </dsp:txXfrm>
    </dsp:sp>
    <dsp:sp modelId="{8F3C745A-DA99-47A3-91A2-F29C2CCDC7D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C546F-7F11-4B15-A02C-B7785F91B11A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MUSÉES-BIBLIOTHEQUES –ARCHIVES-INSTITUTIONS PATRIMONIALES </a:t>
          </a:r>
          <a:endParaRPr lang="en-US" sz="2200" kern="1200"/>
        </a:p>
      </dsp:txBody>
      <dsp:txXfrm>
        <a:off x="0" y="2768070"/>
        <a:ext cx="6900512" cy="1384035"/>
      </dsp:txXfrm>
    </dsp:sp>
    <dsp:sp modelId="{EFA6BF68-B95A-44C9-B21A-C37A848A280E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5C3FA-8371-4DF8-AF93-00FCC788F789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PERMET D’ENVISAGER DE PRÉPARER UN CONCOURS DANS LES MÉTIERS DE LA DOCUMENTATION ET DES BIBLIOTHÈQUES </a:t>
          </a:r>
          <a:endParaRPr lang="en-US" sz="2200" kern="1200" dirty="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12805-342A-419E-B495-23F793E7104D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E8BA3-B966-4076-9CFC-2C3001F42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18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E8BA3-B966-4076-9CFC-2C3001F427B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24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D38C9-1891-E08C-407F-D02528AC6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F0283F-8991-C6EA-D32A-CD75A27CE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F2C11D-6013-5325-BBC4-DD34D80C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2F5740-7FBA-C249-F87B-2D19A01F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6FCBD2-C9E7-84FF-A07D-C4F1FA36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34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58CB8-C2D0-710A-B051-D64C963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378CB7-60BA-37B5-40FC-82C0D641A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C4AFD7-7500-8B16-6F43-63D40D1D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F3DE47-89FA-C721-6563-193DF65E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401232-1A55-7A69-90B4-844051CB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08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5232A28-05DE-4DB9-BD11-2A6993D5E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AA3AE3-34C8-828D-EA0A-FEADD0DFF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94F94B-86A9-668B-9076-DD21E6B4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E05762-1416-3BA2-6820-B9DBB1B2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006ACE-6BD0-4ED1-1949-5669B1A4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18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A505D2-CD4E-6D92-25CA-35BE57C1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0D77F9-C094-16A3-4EC9-8FF6AD362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9287D4-E807-FA0F-5C53-EA137896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CE1A66-E5AA-9668-EDE6-25A374FF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0458D-FB7B-C573-B7C1-AD69FA31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84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180D3-A2C5-3F54-044F-2D9E5891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DC1031-0AD3-51ED-5443-C738C0846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DE65BD-5DB8-AB16-EB48-6BFD27FC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997E60-1A42-0AB3-AFAD-B4537085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8B5079-8CE6-5AE4-EB87-E040E759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53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3856B-7044-CA1C-4CEA-E585C015B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E287D3-C8BA-58A6-80B0-24414852D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35E89C-B5CE-2ABA-E2D8-DBFC725F7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C6EAC6-7DD5-721B-3097-82DC55FC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1463DA-7470-7059-981A-129839EB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198E1B-4073-1E60-46F8-16813B7C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49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6503C-EC59-92C3-E88F-89E320D56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0387BE-0DB1-086E-956D-337F8BB14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ECDD6A-28FF-0771-D4F7-7E5787177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2DF9BC-1F25-5049-2FF3-36406517C0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3E55B7-B4B7-7B2D-77CA-DB286F1D5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814162D-1DD7-8387-F285-C83C599C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8E675E-DA9F-1A19-B52C-A922E301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9D6063-2389-B4A6-2AE2-3CC80507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34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EBD06-3200-FD3C-ABDA-8F4701F6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661ECF-5F44-39C9-80E7-F7105CED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ABB7BF-9A33-02D7-FD25-24A07F4D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BD102D-2CAA-2709-1BD9-E6917CB7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73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F66E4F-563B-19AA-135E-14A560072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D3FAEC-A84C-1433-2A75-06BB7C81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2D6B22-DCCD-D99E-603E-014775C2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68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F31E3-2FEC-10FF-80A2-C331F17D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7568C1-F9DB-7F4C-D089-1A5737682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BFF8ED-EC70-E4C6-283D-9DF865CEF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7F8CC7-1717-9C73-9E57-1815A442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20C10F-7B56-1A40-2162-552E2AA8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74A64A-84E7-AFB3-2E9C-F0371FBD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8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7E1E3-D3F0-80CC-EA8D-B0A67995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660B19-3C6C-F79C-7C63-67B624B08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C61F2A-9275-A3D1-A743-326FD9788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44EFA5-98A1-EF39-CC6B-EA10697D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978B4E-E10A-863F-DFC9-3958EAAB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9BAFBC-BE52-2E5C-5330-B43D9E5B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50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3BFC33-6BD7-06A0-AA02-3E40EF5C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741BEE-0C05-83D1-0B1F-31DE40601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88F24C-BCA4-37BB-F4AF-7C520BDA9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EDB1-C950-4B80-B54F-F08049743319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24CC3-F608-2A9A-9B97-DBC112104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2289A8-D42C-5F9D-C5BC-7BCC8C1B6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D22FA1E-E02A-4FC5-BBA6-577D6DA0C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05D27520-F270-4F3D-A46E-76A337B6E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15529 w 12192000"/>
              <a:gd name="connsiteY0" fmla="*/ 4323896 h 6858000"/>
              <a:gd name="connsiteX1" fmla="*/ 6295588 w 12192000"/>
              <a:gd name="connsiteY1" fmla="*/ 4367579 h 6858000"/>
              <a:gd name="connsiteX2" fmla="*/ 6219229 w 12192000"/>
              <a:gd name="connsiteY2" fmla="*/ 4436818 h 6858000"/>
              <a:gd name="connsiteX3" fmla="*/ 6065687 w 12192000"/>
              <a:gd name="connsiteY3" fmla="*/ 4637204 h 6858000"/>
              <a:gd name="connsiteX4" fmla="*/ 5727387 w 12192000"/>
              <a:gd name="connsiteY4" fmla="*/ 5460076 h 6858000"/>
              <a:gd name="connsiteX5" fmla="*/ 5620972 w 12192000"/>
              <a:gd name="connsiteY5" fmla="*/ 5725836 h 6858000"/>
              <a:gd name="connsiteX6" fmla="*/ 5707795 w 12192000"/>
              <a:gd name="connsiteY6" fmla="*/ 5790089 h 6858000"/>
              <a:gd name="connsiteX7" fmla="*/ 5554627 w 12192000"/>
              <a:gd name="connsiteY7" fmla="*/ 6078873 h 6858000"/>
              <a:gd name="connsiteX8" fmla="*/ 5373489 w 12192000"/>
              <a:gd name="connsiteY8" fmla="*/ 6402408 h 6858000"/>
              <a:gd name="connsiteX9" fmla="*/ 5099999 w 12192000"/>
              <a:gd name="connsiteY9" fmla="*/ 6827527 h 6858000"/>
              <a:gd name="connsiteX10" fmla="*/ 5078133 w 12192000"/>
              <a:gd name="connsiteY10" fmla="*/ 6857998 h 6858000"/>
              <a:gd name="connsiteX11" fmla="*/ 9179960 w 12192000"/>
              <a:gd name="connsiteY11" fmla="*/ 6857998 h 6858000"/>
              <a:gd name="connsiteX12" fmla="*/ 9179960 w 12192000"/>
              <a:gd name="connsiteY12" fmla="*/ 4323896 h 6858000"/>
              <a:gd name="connsiteX13" fmla="*/ 0 w 12192000"/>
              <a:gd name="connsiteY13" fmla="*/ 0 h 6858000"/>
              <a:gd name="connsiteX14" fmla="*/ 5872711 w 12192000"/>
              <a:gd name="connsiteY14" fmla="*/ 0 h 6858000"/>
              <a:gd name="connsiteX15" fmla="*/ 5885421 w 12192000"/>
              <a:gd name="connsiteY15" fmla="*/ 20207 h 6858000"/>
              <a:gd name="connsiteX16" fmla="*/ 5925300 w 12192000"/>
              <a:gd name="connsiteY16" fmla="*/ 48911 h 6858000"/>
              <a:gd name="connsiteX17" fmla="*/ 5940039 w 12192000"/>
              <a:gd name="connsiteY17" fmla="*/ 101212 h 6858000"/>
              <a:gd name="connsiteX18" fmla="*/ 5969942 w 12192000"/>
              <a:gd name="connsiteY18" fmla="*/ 311282 h 6858000"/>
              <a:gd name="connsiteX19" fmla="*/ 5961238 w 12192000"/>
              <a:gd name="connsiteY19" fmla="*/ 357643 h 6858000"/>
              <a:gd name="connsiteX20" fmla="*/ 5917195 w 12192000"/>
              <a:gd name="connsiteY20" fmla="*/ 420369 h 6858000"/>
              <a:gd name="connsiteX21" fmla="*/ 5882753 w 12192000"/>
              <a:gd name="connsiteY21" fmla="*/ 556832 h 6858000"/>
              <a:gd name="connsiteX22" fmla="*/ 5814490 w 12192000"/>
              <a:gd name="connsiteY22" fmla="*/ 757416 h 6858000"/>
              <a:gd name="connsiteX23" fmla="*/ 5780064 w 12192000"/>
              <a:gd name="connsiteY23" fmla="*/ 817804 h 6858000"/>
              <a:gd name="connsiteX24" fmla="*/ 5808232 w 12192000"/>
              <a:gd name="connsiteY24" fmla="*/ 850533 h 6858000"/>
              <a:gd name="connsiteX25" fmla="*/ 5906473 w 12192000"/>
              <a:gd name="connsiteY25" fmla="*/ 1076571 h 6858000"/>
              <a:gd name="connsiteX26" fmla="*/ 5778623 w 12192000"/>
              <a:gd name="connsiteY26" fmla="*/ 1369280 h 6858000"/>
              <a:gd name="connsiteX27" fmla="*/ 5710841 w 12192000"/>
              <a:gd name="connsiteY27" fmla="*/ 1462628 h 6858000"/>
              <a:gd name="connsiteX28" fmla="*/ 5846774 w 12192000"/>
              <a:gd name="connsiteY28" fmla="*/ 1455933 h 6858000"/>
              <a:gd name="connsiteX29" fmla="*/ 5897329 w 12192000"/>
              <a:gd name="connsiteY29" fmla="*/ 1553073 h 6858000"/>
              <a:gd name="connsiteX30" fmla="*/ 5919735 w 12192000"/>
              <a:gd name="connsiteY30" fmla="*/ 1602736 h 6858000"/>
              <a:gd name="connsiteX31" fmla="*/ 6057874 w 12192000"/>
              <a:gd name="connsiteY31" fmla="*/ 1910648 h 6858000"/>
              <a:gd name="connsiteX32" fmla="*/ 6039719 w 12192000"/>
              <a:gd name="connsiteY32" fmla="*/ 2010547 h 6858000"/>
              <a:gd name="connsiteX33" fmla="*/ 5841713 w 12192000"/>
              <a:gd name="connsiteY33" fmla="*/ 2520599 h 6858000"/>
              <a:gd name="connsiteX34" fmla="*/ 6071734 w 12192000"/>
              <a:gd name="connsiteY34" fmla="*/ 2593468 h 6858000"/>
              <a:gd name="connsiteX35" fmla="*/ 6092050 w 12192000"/>
              <a:gd name="connsiteY35" fmla="*/ 2806646 h 6858000"/>
              <a:gd name="connsiteX36" fmla="*/ 6215122 w 12192000"/>
              <a:gd name="connsiteY36" fmla="*/ 3021197 h 6858000"/>
              <a:gd name="connsiteX37" fmla="*/ 6338100 w 12192000"/>
              <a:gd name="connsiteY37" fmla="*/ 3178087 h 6858000"/>
              <a:gd name="connsiteX38" fmla="*/ 6343927 w 12192000"/>
              <a:gd name="connsiteY38" fmla="*/ 3194685 h 6858000"/>
              <a:gd name="connsiteX39" fmla="*/ 6343850 w 12192000"/>
              <a:gd name="connsiteY39" fmla="*/ 3201174 h 6858000"/>
              <a:gd name="connsiteX40" fmla="*/ 6366375 w 12192000"/>
              <a:gd name="connsiteY40" fmla="*/ 3271251 h 6858000"/>
              <a:gd name="connsiteX41" fmla="*/ 6369430 w 12192000"/>
              <a:gd name="connsiteY41" fmla="*/ 3276240 h 6858000"/>
              <a:gd name="connsiteX42" fmla="*/ 6392405 w 12192000"/>
              <a:gd name="connsiteY42" fmla="*/ 3360437 h 6858000"/>
              <a:gd name="connsiteX43" fmla="*/ 6397993 w 12192000"/>
              <a:gd name="connsiteY43" fmla="*/ 3390203 h 6858000"/>
              <a:gd name="connsiteX44" fmla="*/ 6394652 w 12192000"/>
              <a:gd name="connsiteY44" fmla="*/ 3402205 h 6858000"/>
              <a:gd name="connsiteX45" fmla="*/ 6366662 w 12192000"/>
              <a:gd name="connsiteY45" fmla="*/ 3442044 h 6858000"/>
              <a:gd name="connsiteX46" fmla="*/ 6320915 w 12192000"/>
              <a:gd name="connsiteY46" fmla="*/ 3701547 h 6858000"/>
              <a:gd name="connsiteX47" fmla="*/ 6364618 w 12192000"/>
              <a:gd name="connsiteY47" fmla="*/ 3743844 h 6858000"/>
              <a:gd name="connsiteX48" fmla="*/ 6370409 w 12192000"/>
              <a:gd name="connsiteY48" fmla="*/ 3754454 h 6858000"/>
              <a:gd name="connsiteX49" fmla="*/ 6373773 w 12192000"/>
              <a:gd name="connsiteY49" fmla="*/ 3768237 h 6858000"/>
              <a:gd name="connsiteX50" fmla="*/ 6375298 w 12192000"/>
              <a:gd name="connsiteY50" fmla="*/ 3796540 h 6858000"/>
              <a:gd name="connsiteX51" fmla="*/ 6253487 w 12192000"/>
              <a:gd name="connsiteY51" fmla="*/ 3856948 h 6858000"/>
              <a:gd name="connsiteX52" fmla="*/ 6385416 w 12192000"/>
              <a:gd name="connsiteY52" fmla="*/ 4014409 h 6858000"/>
              <a:gd name="connsiteX53" fmla="*/ 6374795 w 12192000"/>
              <a:gd name="connsiteY53" fmla="*/ 4038554 h 6858000"/>
              <a:gd name="connsiteX54" fmla="*/ 6351015 w 12192000"/>
              <a:gd name="connsiteY54" fmla="*/ 4150489 h 6858000"/>
              <a:gd name="connsiteX55" fmla="*/ 6340821 w 12192000"/>
              <a:gd name="connsiteY55" fmla="*/ 4212706 h 6858000"/>
              <a:gd name="connsiteX56" fmla="*/ 12191999 w 12192000"/>
              <a:gd name="connsiteY56" fmla="*/ 4212706 h 6858000"/>
              <a:gd name="connsiteX57" fmla="*/ 12191999 w 12192000"/>
              <a:gd name="connsiteY57" fmla="*/ 0 h 6858000"/>
              <a:gd name="connsiteX58" fmla="*/ 12192000 w 12192000"/>
              <a:gd name="connsiteY58" fmla="*/ 0 h 6858000"/>
              <a:gd name="connsiteX59" fmla="*/ 12192000 w 12192000"/>
              <a:gd name="connsiteY59" fmla="*/ 6858000 h 6858000"/>
              <a:gd name="connsiteX60" fmla="*/ 12191999 w 12192000"/>
              <a:gd name="connsiteY60" fmla="*/ 6858000 h 6858000"/>
              <a:gd name="connsiteX61" fmla="*/ 12191999 w 12192000"/>
              <a:gd name="connsiteY61" fmla="*/ 4323902 h 6858000"/>
              <a:gd name="connsiteX62" fmla="*/ 9307672 w 12192000"/>
              <a:gd name="connsiteY62" fmla="*/ 4323902 h 6858000"/>
              <a:gd name="connsiteX63" fmla="*/ 9307672 w 12192000"/>
              <a:gd name="connsiteY63" fmla="*/ 6858000 h 6858000"/>
              <a:gd name="connsiteX64" fmla="*/ 0 w 12192000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2000" h="6858000">
                <a:moveTo>
                  <a:pt x="6315529" y="4323896"/>
                </a:moveTo>
                <a:lnTo>
                  <a:pt x="6295588" y="4367579"/>
                </a:lnTo>
                <a:cubicBezTo>
                  <a:pt x="6278024" y="4397022"/>
                  <a:pt x="6253813" y="4421099"/>
                  <a:pt x="6219229" y="4436818"/>
                </a:cubicBezTo>
                <a:cubicBezTo>
                  <a:pt x="6148079" y="4469666"/>
                  <a:pt x="6116436" y="4572066"/>
                  <a:pt x="6065687" y="4637204"/>
                </a:cubicBezTo>
                <a:cubicBezTo>
                  <a:pt x="5888713" y="4862696"/>
                  <a:pt x="5773979" y="5125824"/>
                  <a:pt x="5727387" y="5460076"/>
                </a:cubicBezTo>
                <a:cubicBezTo>
                  <a:pt x="5714326" y="5552523"/>
                  <a:pt x="5656974" y="5638673"/>
                  <a:pt x="5620972" y="5725836"/>
                </a:cubicBezTo>
                <a:cubicBezTo>
                  <a:pt x="5641553" y="5779043"/>
                  <a:pt x="5738619" y="5631221"/>
                  <a:pt x="5707795" y="5790089"/>
                </a:cubicBezTo>
                <a:cubicBezTo>
                  <a:pt x="5684453" y="5909876"/>
                  <a:pt x="5617437" y="5996827"/>
                  <a:pt x="5554627" y="6078873"/>
                </a:cubicBezTo>
                <a:cubicBezTo>
                  <a:pt x="5482491" y="6172498"/>
                  <a:pt x="5402203" y="6253366"/>
                  <a:pt x="5373489" y="6402408"/>
                </a:cubicBezTo>
                <a:cubicBezTo>
                  <a:pt x="5371924" y="6410357"/>
                  <a:pt x="5276557" y="6577417"/>
                  <a:pt x="5099999" y="6827527"/>
                </a:cubicBezTo>
                <a:lnTo>
                  <a:pt x="5078133" y="6857998"/>
                </a:lnTo>
                <a:lnTo>
                  <a:pt x="9179960" y="6857998"/>
                </a:lnTo>
                <a:lnTo>
                  <a:pt x="9179960" y="4323896"/>
                </a:lnTo>
                <a:close/>
                <a:moveTo>
                  <a:pt x="0" y="0"/>
                </a:moveTo>
                <a:lnTo>
                  <a:pt x="5872711" y="0"/>
                </a:lnTo>
                <a:lnTo>
                  <a:pt x="5885421" y="20207"/>
                </a:lnTo>
                <a:cubicBezTo>
                  <a:pt x="5896481" y="32882"/>
                  <a:pt x="5909484" y="42864"/>
                  <a:pt x="5925300" y="48911"/>
                </a:cubicBezTo>
                <a:cubicBezTo>
                  <a:pt x="5940498" y="54526"/>
                  <a:pt x="5945509" y="75042"/>
                  <a:pt x="5940039" y="101212"/>
                </a:cubicBezTo>
                <a:cubicBezTo>
                  <a:pt x="5921950" y="187894"/>
                  <a:pt x="5936667" y="254951"/>
                  <a:pt x="5969942" y="311282"/>
                </a:cubicBezTo>
                <a:cubicBezTo>
                  <a:pt x="5981709" y="330926"/>
                  <a:pt x="5977292" y="344422"/>
                  <a:pt x="5961238" y="357643"/>
                </a:cubicBezTo>
                <a:cubicBezTo>
                  <a:pt x="5942802" y="372223"/>
                  <a:pt x="5928461" y="393565"/>
                  <a:pt x="5917195" y="420369"/>
                </a:cubicBezTo>
                <a:cubicBezTo>
                  <a:pt x="5898701" y="463685"/>
                  <a:pt x="5889992" y="510050"/>
                  <a:pt x="5882753" y="556832"/>
                </a:cubicBezTo>
                <a:cubicBezTo>
                  <a:pt x="5871511" y="630206"/>
                  <a:pt x="5858246" y="700969"/>
                  <a:pt x="5814490" y="757416"/>
                </a:cubicBezTo>
                <a:cubicBezTo>
                  <a:pt x="5801465" y="774559"/>
                  <a:pt x="5791019" y="796511"/>
                  <a:pt x="5780064" y="817804"/>
                </a:cubicBezTo>
                <a:cubicBezTo>
                  <a:pt x="5783558" y="836359"/>
                  <a:pt x="5792196" y="849005"/>
                  <a:pt x="5808232" y="850533"/>
                </a:cubicBezTo>
                <a:cubicBezTo>
                  <a:pt x="5910296" y="860624"/>
                  <a:pt x="5905771" y="962632"/>
                  <a:pt x="5906473" y="1076571"/>
                </a:cubicBezTo>
                <a:cubicBezTo>
                  <a:pt x="5907545" y="1217584"/>
                  <a:pt x="5849973" y="1296799"/>
                  <a:pt x="5778623" y="1369280"/>
                </a:cubicBezTo>
                <a:cubicBezTo>
                  <a:pt x="5754207" y="1393852"/>
                  <a:pt x="5718605" y="1401742"/>
                  <a:pt x="5710841" y="1462628"/>
                </a:cubicBezTo>
                <a:cubicBezTo>
                  <a:pt x="5753463" y="1508141"/>
                  <a:pt x="5802053" y="1451295"/>
                  <a:pt x="5846774" y="1455933"/>
                </a:cubicBezTo>
                <a:cubicBezTo>
                  <a:pt x="5883727" y="1460129"/>
                  <a:pt x="5943609" y="1438568"/>
                  <a:pt x="5897329" y="1553073"/>
                </a:cubicBezTo>
                <a:cubicBezTo>
                  <a:pt x="5883856" y="1586627"/>
                  <a:pt x="5901366" y="1604100"/>
                  <a:pt x="5919735" y="1602736"/>
                </a:cubicBezTo>
                <a:cubicBezTo>
                  <a:pt x="6068526" y="1589022"/>
                  <a:pt x="6006837" y="1813624"/>
                  <a:pt x="6057874" y="1910648"/>
                </a:cubicBezTo>
                <a:cubicBezTo>
                  <a:pt x="6072264" y="1936644"/>
                  <a:pt x="6059978" y="1992417"/>
                  <a:pt x="6039719" y="2010547"/>
                </a:cubicBezTo>
                <a:cubicBezTo>
                  <a:pt x="5911143" y="2127229"/>
                  <a:pt x="5899692" y="2331836"/>
                  <a:pt x="5841713" y="2520599"/>
                </a:cubicBezTo>
                <a:cubicBezTo>
                  <a:pt x="5912636" y="2572423"/>
                  <a:pt x="5995799" y="2566926"/>
                  <a:pt x="6071734" y="2593468"/>
                </a:cubicBezTo>
                <a:cubicBezTo>
                  <a:pt x="6150607" y="2620843"/>
                  <a:pt x="6151703" y="2655507"/>
                  <a:pt x="6092050" y="2806646"/>
                </a:cubicBezTo>
                <a:cubicBezTo>
                  <a:pt x="6259331" y="2795420"/>
                  <a:pt x="6259331" y="2795420"/>
                  <a:pt x="6215122" y="3021197"/>
                </a:cubicBezTo>
                <a:cubicBezTo>
                  <a:pt x="6259035" y="3016573"/>
                  <a:pt x="6302431" y="3085300"/>
                  <a:pt x="6338100" y="3178087"/>
                </a:cubicBezTo>
                <a:lnTo>
                  <a:pt x="6343927" y="3194685"/>
                </a:lnTo>
                <a:lnTo>
                  <a:pt x="6343850" y="3201174"/>
                </a:lnTo>
                <a:cubicBezTo>
                  <a:pt x="6346866" y="3232770"/>
                  <a:pt x="6355995" y="3253323"/>
                  <a:pt x="6366375" y="3271251"/>
                </a:cubicBezTo>
                <a:lnTo>
                  <a:pt x="6369430" y="3276240"/>
                </a:lnTo>
                <a:lnTo>
                  <a:pt x="6392405" y="3360437"/>
                </a:lnTo>
                <a:lnTo>
                  <a:pt x="6397993" y="3390203"/>
                </a:lnTo>
                <a:lnTo>
                  <a:pt x="6394652" y="3402205"/>
                </a:lnTo>
                <a:cubicBezTo>
                  <a:pt x="6388505" y="3414621"/>
                  <a:pt x="6379344" y="3427747"/>
                  <a:pt x="6366662" y="3442044"/>
                </a:cubicBezTo>
                <a:cubicBezTo>
                  <a:pt x="6239481" y="3584662"/>
                  <a:pt x="6224938" y="3605480"/>
                  <a:pt x="6320915" y="3701547"/>
                </a:cubicBezTo>
                <a:lnTo>
                  <a:pt x="6364618" y="3743844"/>
                </a:lnTo>
                <a:lnTo>
                  <a:pt x="6370409" y="3754454"/>
                </a:lnTo>
                <a:lnTo>
                  <a:pt x="6373773" y="3768237"/>
                </a:lnTo>
                <a:cubicBezTo>
                  <a:pt x="6374277" y="3777528"/>
                  <a:pt x="6374207" y="3788146"/>
                  <a:pt x="6375298" y="3796540"/>
                </a:cubicBezTo>
                <a:cubicBezTo>
                  <a:pt x="6339717" y="3831045"/>
                  <a:pt x="6294642" y="3774365"/>
                  <a:pt x="6253487" y="3856948"/>
                </a:cubicBezTo>
                <a:lnTo>
                  <a:pt x="6385416" y="4014409"/>
                </a:lnTo>
                <a:lnTo>
                  <a:pt x="6374795" y="4038554"/>
                </a:lnTo>
                <a:cubicBezTo>
                  <a:pt x="6363579" y="4073249"/>
                  <a:pt x="6356895" y="4111559"/>
                  <a:pt x="6351015" y="4150489"/>
                </a:cubicBezTo>
                <a:lnTo>
                  <a:pt x="6340821" y="4212706"/>
                </a:lnTo>
                <a:lnTo>
                  <a:pt x="12191999" y="421270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4323902"/>
                </a:lnTo>
                <a:lnTo>
                  <a:pt x="9307672" y="4323902"/>
                </a:lnTo>
                <a:lnTo>
                  <a:pt x="930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B3E63C-767C-2D21-1EF7-AFDD1BC85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45" y="259886"/>
            <a:ext cx="3265332" cy="349517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MASTER HISTOIRE  </a:t>
            </a:r>
            <a:br>
              <a:rPr lang="en-US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br>
              <a:rPr lang="en-US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Parcours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MEMPHIS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en-US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8BEBE9-4EC7-17E6-1770-1853E03F7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52756" y="4507957"/>
            <a:ext cx="5804716" cy="34951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i="1" dirty="0">
                <a:solidFill>
                  <a:srgbClr val="80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METIERS DE L’ETUDE</a:t>
            </a:r>
          </a:p>
          <a:p>
            <a:r>
              <a:rPr lang="en-US" b="1" i="1" dirty="0">
                <a:solidFill>
                  <a:srgbClr val="80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DE LA MEDIATION ET </a:t>
            </a:r>
          </a:p>
          <a:p>
            <a:r>
              <a:rPr lang="en-US" b="1" i="1" dirty="0">
                <a:solidFill>
                  <a:srgbClr val="80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DE LA PROMOTION DE L’HISTOIRE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2">
                  <a:lumMod val="50000"/>
                </a:schemeClr>
              </a:solidFill>
              <a:latin typeface="Amasis MT Pro" panose="020405040500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US" sz="2000" dirty="0"/>
          </a:p>
        </p:txBody>
      </p:sp>
      <p:pic>
        <p:nvPicPr>
          <p:cNvPr id="7" name="Image 6" descr="Une image contenant bibliothèque, intérieur, livre, étagère&#10;&#10;Description générée automatiquement">
            <a:extLst>
              <a:ext uri="{FF2B5EF4-FFF2-40B4-BE49-F238E27FC236}">
                <a16:creationId xmlns:a16="http://schemas.microsoft.com/office/drawing/2014/main" id="{E7AB542B-921F-46B4-5F7C-BC409FA3A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30" y="259886"/>
            <a:ext cx="6653619" cy="3742660"/>
          </a:xfrm>
          <a:prstGeom prst="rect">
            <a:avLst/>
          </a:prstGeom>
        </p:spPr>
      </p:pic>
      <p:pic>
        <p:nvPicPr>
          <p:cNvPr id="6" name="Image 5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F1AA2B97-1151-F1A3-893A-185A7C0A9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16" y="5513881"/>
            <a:ext cx="3412610" cy="844620"/>
          </a:xfrm>
          <a:prstGeom prst="rect">
            <a:avLst/>
          </a:prstGeom>
        </p:spPr>
      </p:pic>
      <p:pic>
        <p:nvPicPr>
          <p:cNvPr id="5" name="Picture 8" descr="IRAMAT | MSH Val de Loire">
            <a:extLst>
              <a:ext uri="{FF2B5EF4-FFF2-40B4-BE49-F238E27FC236}">
                <a16:creationId xmlns:a16="http://schemas.microsoft.com/office/drawing/2014/main" id="{7EBE6698-AEC1-1C36-E477-E1022765B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446110" y="5653551"/>
            <a:ext cx="998680" cy="70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42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9D3D52-190C-4EF2-9A64-6C35CA26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405" y="265228"/>
            <a:ext cx="9963150" cy="115252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br>
              <a:rPr lang="fr-FR" sz="3600" b="1" dirty="0">
                <a:solidFill>
                  <a:srgbClr val="FFC000"/>
                </a:solidFill>
              </a:rPr>
            </a:br>
            <a:br>
              <a:rPr lang="fr-FR" sz="3600" b="1" dirty="0">
                <a:solidFill>
                  <a:srgbClr val="FFC000"/>
                </a:solidFill>
              </a:rPr>
            </a:br>
            <a:br>
              <a:rPr lang="fr-FR" sz="3600" b="1" dirty="0">
                <a:solidFill>
                  <a:srgbClr val="FFC000"/>
                </a:solidFill>
              </a:rPr>
            </a:br>
            <a:r>
              <a:rPr lang="fr-FR" sz="3600" b="1" dirty="0">
                <a:solidFill>
                  <a:srgbClr val="FFC000"/>
                </a:solidFill>
              </a:rPr>
              <a:t>SE PRÉPARER AUX MÉTIERS DE LA BIBLIOTHÈQUE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0649CB-20B5-E054-5F6C-502D04290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779"/>
            <a:ext cx="110171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CONCOURS</a:t>
            </a:r>
          </a:p>
          <a:p>
            <a:pPr marL="0" indent="0">
              <a:buNone/>
            </a:pPr>
            <a:r>
              <a:rPr lang="fr-FR" sz="2400" dirty="0"/>
              <a:t> DES CONSERVATEURS -BIBLIOTHÉCAIRES ADJOINTS (ENSIBB)</a:t>
            </a:r>
          </a:p>
          <a:p>
            <a:pPr marL="0" indent="0">
              <a:buNone/>
            </a:pPr>
            <a:r>
              <a:rPr lang="fr-FR" sz="2400" dirty="0"/>
              <a:t>OU </a:t>
            </a:r>
          </a:p>
          <a:p>
            <a:pPr marL="0" indent="0">
              <a:buNone/>
            </a:pPr>
            <a:r>
              <a:rPr lang="fr-FR" sz="2400" dirty="0"/>
              <a:t>D’ACCES AUX FONCTIONS DE BIBLIOTHECAIRES  A LA TERRITORIALE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51D91A7-4374-AE63-2977-BED00F65DEE1}"/>
              </a:ext>
            </a:extLst>
          </p:cNvPr>
          <p:cNvSpPr txBox="1">
            <a:spLocks/>
          </p:cNvSpPr>
          <p:nvPr/>
        </p:nvSpPr>
        <p:spPr>
          <a:xfrm>
            <a:off x="444160" y="3429000"/>
            <a:ext cx="10909640" cy="106583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badi" panose="020B0604020104020204" pitchFamily="34" charset="0"/>
              </a:rPr>
              <a:t>Stage long </a:t>
            </a:r>
            <a:r>
              <a:rPr lang="en-US" sz="3600" dirty="0" err="1">
                <a:latin typeface="Abadi" panose="020B0604020104020204" pitchFamily="34" charset="0"/>
              </a:rPr>
              <a:t>conseillé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en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soit</a:t>
            </a:r>
            <a:r>
              <a:rPr lang="en-US" sz="3600" dirty="0">
                <a:latin typeface="Abadi" panose="020B0604020104020204" pitchFamily="34" charset="0"/>
              </a:rPr>
              <a:t> bibliothèque </a:t>
            </a:r>
            <a:r>
              <a:rPr lang="en-US" sz="3600" dirty="0" err="1">
                <a:latin typeface="Abadi" panose="020B0604020104020204" pitchFamily="34" charset="0"/>
              </a:rPr>
              <a:t>médiathèque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soit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en</a:t>
            </a:r>
            <a:r>
              <a:rPr lang="en-US" sz="3600" dirty="0">
                <a:latin typeface="Abadi" panose="020B0604020104020204" pitchFamily="34" charset="0"/>
              </a:rPr>
              <a:t> bibliothèque </a:t>
            </a:r>
            <a:r>
              <a:rPr lang="en-US" sz="3600" dirty="0" err="1">
                <a:latin typeface="Abadi" panose="020B0604020104020204" pitchFamily="34" charset="0"/>
              </a:rPr>
              <a:t>universitaire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96B242-3B10-B3E2-C947-EE6FEF166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4406401"/>
            <a:ext cx="3291840" cy="21945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637E2AD-D780-690E-5B3D-55804BAC1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916" y="4533060"/>
            <a:ext cx="3291841" cy="219549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D342BC4-F846-7CC2-A626-8746A18059DD}"/>
              </a:ext>
            </a:extLst>
          </p:cNvPr>
          <p:cNvSpPr txBox="1"/>
          <p:nvPr/>
        </p:nvSpPr>
        <p:spPr>
          <a:xfrm>
            <a:off x="4194383" y="4494836"/>
            <a:ext cx="2190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Médiathèque d’Orléans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Bibliothèque universitaire d’Orléans</a:t>
            </a:r>
          </a:p>
        </p:txBody>
      </p:sp>
    </p:spTree>
    <p:extLst>
      <p:ext uri="{BB962C8B-B14F-4D97-AF65-F5344CB8AC3E}">
        <p14:creationId xmlns:p14="http://schemas.microsoft.com/office/powerpoint/2010/main" val="207661208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CF447E-F01C-1056-C315-DDD516E0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  <a:solidFill>
            <a:schemeClr val="tx2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MÉTIERS DE LA DOCUMENTATION EN INSTITUTIONS PATRIMONIALES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8D7AB5-E4C5-B7E7-2D65-A87F8E08D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PASSER LE CONCOURS DE CHARGE D’ETUDES DOCUMENTAIRES EN</a:t>
            </a:r>
          </a:p>
          <a:p>
            <a:pPr>
              <a:buFontTx/>
              <a:buChar char="-"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MUSEES</a:t>
            </a:r>
          </a:p>
          <a:p>
            <a:pPr>
              <a:buFontTx/>
              <a:buChar char="-"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ARCHIVES</a:t>
            </a:r>
          </a:p>
          <a:p>
            <a:pPr marL="0" indent="0">
              <a:buNone/>
            </a:pPr>
            <a:endParaRPr lang="fr-FR" sz="900" dirty="0"/>
          </a:p>
          <a:p>
            <a:pPr marL="0" indent="0">
              <a:buNone/>
            </a:pPr>
            <a:r>
              <a:rPr lang="fr-FR" sz="2000" dirty="0"/>
              <a:t>FONCTIONS EN LIEN AVEC LES ACTIVITES </a:t>
            </a:r>
          </a:p>
          <a:p>
            <a:pPr marL="0" indent="0">
              <a:buNone/>
            </a:pPr>
            <a:r>
              <a:rPr lang="fr-FR" sz="2000" dirty="0"/>
              <a:t>---LES CONSERVATEURS DE MUSEES</a:t>
            </a:r>
          </a:p>
          <a:p>
            <a:pPr marL="0" indent="0">
              <a:buNone/>
            </a:pPr>
            <a:r>
              <a:rPr lang="fr-FR" sz="2000" dirty="0"/>
              <a:t> (valorisation des collections par les expositions et les catalogues)</a:t>
            </a:r>
          </a:p>
          <a:p>
            <a:pPr marL="0" indent="0">
              <a:buNone/>
            </a:pPr>
            <a:r>
              <a:rPr lang="fr-FR" sz="2000" dirty="0"/>
              <a:t>OU</a:t>
            </a:r>
          </a:p>
          <a:p>
            <a:pPr marL="0" indent="0">
              <a:buNone/>
            </a:pPr>
            <a:r>
              <a:rPr lang="fr-FR" sz="2000" dirty="0"/>
              <a:t>---LES CONSERVATEURS D’ARCHIVES </a:t>
            </a:r>
          </a:p>
        </p:txBody>
      </p:sp>
      <p:pic>
        <p:nvPicPr>
          <p:cNvPr id="15" name="Picture 4" descr="Pois rouge avec flèches pointant dessus">
            <a:extLst>
              <a:ext uri="{FF2B5EF4-FFF2-40B4-BE49-F238E27FC236}">
                <a16:creationId xmlns:a16="http://schemas.microsoft.com/office/drawing/2014/main" id="{442FE229-608B-6805-30EA-56DB69700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8" r="13262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5006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F49E27-4A52-550F-429E-DE5CE4CB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54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stages</a:t>
            </a:r>
            <a:r>
              <a:rPr lang="fr-FR" sz="4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800" noProof="0" dirty="0">
                <a:solidFill>
                  <a:srgbClr val="FFFFFF"/>
                </a:solidFill>
              </a:rPr>
              <a:t>: lieu principal pour appréhender le métier et acquérir des éléments de formation</a:t>
            </a:r>
            <a:endParaRPr lang="fr-FR" sz="4800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799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E82A183-F0D2-932B-1749-81ABE37A71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29" r="1682" b="-1"/>
          <a:stretch/>
        </p:blipFill>
        <p:spPr>
          <a:xfrm>
            <a:off x="937511" y="346167"/>
            <a:ext cx="2189292" cy="1588946"/>
          </a:xfrm>
          <a:prstGeom prst="rect">
            <a:avLst/>
          </a:prstGeom>
        </p:spPr>
      </p:pic>
      <p:pic>
        <p:nvPicPr>
          <p:cNvPr id="14" name="Image 13" descr="Une image contenant logo, symbole, Police, Graphique&#10;&#10;Description générée automatiquement">
            <a:extLst>
              <a:ext uri="{FF2B5EF4-FFF2-40B4-BE49-F238E27FC236}">
                <a16:creationId xmlns:a16="http://schemas.microsoft.com/office/drawing/2014/main" id="{A2682887-34A0-03F4-5B37-0766E5C66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8164" r="-6526" b="-13274"/>
          <a:stretch/>
        </p:blipFill>
        <p:spPr>
          <a:xfrm>
            <a:off x="4384208" y="430283"/>
            <a:ext cx="3251032" cy="137971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1238F1-E208-0952-397C-B75E9DBB8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106" y="625811"/>
            <a:ext cx="3286884" cy="98606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9CCC7D-238D-66F3-9534-5BCC8F88F8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978" r="7098" b="2"/>
          <a:stretch/>
        </p:blipFill>
        <p:spPr>
          <a:xfrm>
            <a:off x="1053401" y="2639045"/>
            <a:ext cx="1957510" cy="15889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CB38592-A2AB-9635-85D7-4E8D9DB753B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340" r="5242" b="-2"/>
          <a:stretch/>
        </p:blipFill>
        <p:spPr>
          <a:xfrm>
            <a:off x="936608" y="4930536"/>
            <a:ext cx="2187932" cy="1582664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2300641"/>
            <a:ext cx="4236873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0D4531-C089-986C-42D8-F75CE0D7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2" y="2916520"/>
            <a:ext cx="3707918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Stages courts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bibliothèque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centre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9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documentation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partenaires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: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exemples</a:t>
            </a:r>
            <a:b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BnF</a:t>
            </a:r>
            <a:b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Louvre</a:t>
            </a: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Société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asiatique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au Collège de France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Une image contenant Emblème, cercle, symbole, logo&#10;&#10;Description générée automatiquement">
            <a:extLst>
              <a:ext uri="{FF2B5EF4-FFF2-40B4-BE49-F238E27FC236}">
                <a16:creationId xmlns:a16="http://schemas.microsoft.com/office/drawing/2014/main" id="{A58C8956-E22D-750C-ECA0-A5358AD85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" r="-3" b="15609"/>
          <a:stretch/>
        </p:blipFill>
        <p:spPr>
          <a:xfrm>
            <a:off x="4449829" y="3283762"/>
            <a:ext cx="3179408" cy="2580744"/>
          </a:xfrm>
          <a:prstGeom prst="rect">
            <a:avLst/>
          </a:prstGeom>
        </p:spPr>
      </p:pic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53362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80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livre, étagère, intérieur, fournitures de bureau&#10;&#10;Description générée automatiquement">
            <a:extLst>
              <a:ext uri="{FF2B5EF4-FFF2-40B4-BE49-F238E27FC236}">
                <a16:creationId xmlns:a16="http://schemas.microsoft.com/office/drawing/2014/main" id="{6E28F5E5-066D-7293-1FD5-34BC4B016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t="14855" r="-2" b="1485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71826-050E-06BC-CFBB-2D27ACD715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0165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29D765-A740-757C-0765-9A91344C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45" y="801095"/>
            <a:ext cx="5533644" cy="1243584"/>
          </a:xfrm>
        </p:spPr>
        <p:txBody>
          <a:bodyPr>
            <a:normAutofit/>
          </a:bodyPr>
          <a:lstStyle/>
          <a:p>
            <a:r>
              <a:rPr lang="fr-FR" sz="3400" dirty="0">
                <a:solidFill>
                  <a:srgbClr val="C00000"/>
                </a:solidFill>
                <a:latin typeface="Abadi" panose="020B0604020104020204" pitchFamily="34" charset="0"/>
              </a:rPr>
              <a:t>STAGE LONG EN ARCHIVES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4D328B-9D65-F0C0-9BF2-02F3443CA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Exemples d’institutions partenaires pour le stage</a:t>
            </a:r>
          </a:p>
          <a:p>
            <a:endParaRPr lang="fr-FR" sz="2000" b="1" dirty="0"/>
          </a:p>
          <a:p>
            <a:r>
              <a:rPr lang="fr-FR" sz="2000" b="1" dirty="0"/>
              <a:t>ARCHIVES RÉGIONALES</a:t>
            </a:r>
          </a:p>
          <a:p>
            <a:pPr marL="0" indent="0">
              <a:buNone/>
            </a:pPr>
            <a:r>
              <a:rPr lang="fr-FR" sz="2000" b="1" dirty="0"/>
              <a:t> (Blois, université d’Orléans)</a:t>
            </a:r>
          </a:p>
          <a:p>
            <a:endParaRPr lang="fr-FR" sz="2000" b="1" dirty="0"/>
          </a:p>
          <a:p>
            <a:r>
              <a:rPr lang="fr-FR" sz="2000" b="1" dirty="0"/>
              <a:t>ARCHIVES NATIONALES/INVENTAIRE</a:t>
            </a:r>
          </a:p>
          <a:p>
            <a:endParaRPr lang="fr-FR" sz="2000" b="1" dirty="0"/>
          </a:p>
          <a:p>
            <a:r>
              <a:rPr lang="fr-FR" sz="2000" b="1" dirty="0"/>
              <a:t>AUTRES (privées)</a:t>
            </a:r>
          </a:p>
        </p:txBody>
      </p:sp>
    </p:spTree>
    <p:extLst>
      <p:ext uri="{BB962C8B-B14F-4D97-AF65-F5344CB8AC3E}">
        <p14:creationId xmlns:p14="http://schemas.microsoft.com/office/powerpoint/2010/main" val="9840798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04860-DCBA-D4F8-7ABE-1783FAD2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0602"/>
            <a:ext cx="3538728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STAGE LONG EN MUSÉE EN SERVICE DOCUMENTAIRE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A71E4F-62B1-CB70-5B80-32B6CC1F2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454" b="3736"/>
          <a:stretch/>
        </p:blipFill>
        <p:spPr>
          <a:xfrm>
            <a:off x="6" y="10"/>
            <a:ext cx="4884383" cy="39959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EB8403C-7CA3-903F-06C8-5BBCFDB1F5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33" r="1913" b="2"/>
          <a:stretch/>
        </p:blipFill>
        <p:spPr>
          <a:xfrm>
            <a:off x="5074877" y="10"/>
            <a:ext cx="7117118" cy="399591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4AE62C7-2634-9A65-1DFE-9402A147577D}"/>
              </a:ext>
            </a:extLst>
          </p:cNvPr>
          <p:cNvSpPr txBox="1"/>
          <p:nvPr/>
        </p:nvSpPr>
        <p:spPr>
          <a:xfrm>
            <a:off x="5349240" y="4440602"/>
            <a:ext cx="6007608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 err="1"/>
              <a:t>Exemples</a:t>
            </a:r>
            <a:r>
              <a:rPr lang="en-US" sz="1400" b="1" dirty="0"/>
              <a:t> </a:t>
            </a:r>
            <a:r>
              <a:rPr lang="en-US" sz="1400" b="1" dirty="0" err="1"/>
              <a:t>d’institutions</a:t>
            </a:r>
            <a:r>
              <a:rPr lang="en-US" sz="1400" b="1" dirty="0"/>
              <a:t> </a:t>
            </a:r>
            <a:r>
              <a:rPr lang="en-US" sz="1400" b="1" dirty="0" err="1"/>
              <a:t>partenaires</a:t>
            </a:r>
            <a:r>
              <a:rPr lang="en-US" sz="1400" b="1" dirty="0"/>
              <a:t> pour le stage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Nationaux</a:t>
            </a:r>
            <a:r>
              <a:rPr lang="en-US" sz="1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Cité de la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céramique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Sèvres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 Adrien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Dubouché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Limoges)</a:t>
            </a:r>
            <a:endParaRPr lang="en-US" sz="14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Régionaux</a:t>
            </a:r>
            <a:r>
              <a:rPr lang="en-US" sz="1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14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musées</a:t>
            </a:r>
            <a:r>
              <a:rPr lang="en-US" sz="1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d’Orléans</a:t>
            </a:r>
            <a:r>
              <a:rPr lang="en-US" sz="1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musée</a:t>
            </a:r>
            <a:r>
              <a:rPr lang="en-US" sz="1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4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aïencerie</a:t>
            </a:r>
            <a:r>
              <a:rPr lang="en-US" sz="1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14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Gien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4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22029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C7554-F933-BAE3-CC68-11870458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FR" sz="3000" i="1">
                <a:latin typeface="Abadi" panose="020B0604020104020204" pitchFamily="34" charset="0"/>
              </a:rPr>
              <a:t>CARACTERISTIQUES DU PARCOURS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445DC31-E7EE-DD7F-DF95-A6898DB24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97245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43033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4D5528-8CB7-F687-6139-5001A44D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Abadi" panose="020B0604020104020204" pitchFamily="34" charset="0"/>
              </a:rPr>
              <a:t>Caractéristiques des enseignements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041BB7C-82F9-2C09-9A45-FCB4C960A9D9}"/>
              </a:ext>
            </a:extLst>
          </p:cNvPr>
          <p:cNvSpPr txBox="1"/>
          <p:nvPr/>
        </p:nvSpPr>
        <p:spPr>
          <a:xfrm>
            <a:off x="312420" y="1818947"/>
            <a:ext cx="11315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Abadi" panose="020B0604020104020204" pitchFamily="34" charset="0"/>
              </a:rPr>
              <a:t>UNE GRANDE PARTIE DES COURS RELÈVE DES FONDAMENTAUX ET DES METHODOLOGIES </a:t>
            </a:r>
            <a:r>
              <a:rPr lang="fr-FR" sz="2800" b="1" dirty="0">
                <a:solidFill>
                  <a:srgbClr val="C00000"/>
                </a:solidFill>
                <a:latin typeface="Abadi" panose="020B0604020104020204" pitchFamily="34" charset="0"/>
              </a:rPr>
              <a:t>MUTUALISEE</a:t>
            </a:r>
            <a:r>
              <a:rPr lang="fr-FR" sz="2800" dirty="0">
                <a:solidFill>
                  <a:srgbClr val="C00000"/>
                </a:solidFill>
                <a:latin typeface="Abadi" panose="020B0604020104020204" pitchFamily="34" charset="0"/>
              </a:rPr>
              <a:t> AVEC </a:t>
            </a:r>
            <a:r>
              <a:rPr lang="fr-FR" sz="2800" dirty="0" err="1">
                <a:solidFill>
                  <a:srgbClr val="C00000"/>
                </a:solidFill>
                <a:latin typeface="Abadi" panose="020B0604020104020204" pitchFamily="34" charset="0"/>
              </a:rPr>
              <a:t>MéPoCS</a:t>
            </a:r>
            <a:r>
              <a:rPr lang="fr-FR" sz="2800" dirty="0">
                <a:solidFill>
                  <a:srgbClr val="C00000"/>
                </a:solidFill>
                <a:latin typeface="Abadi" panose="020B0604020104020204" pitchFamily="34" charset="0"/>
              </a:rPr>
              <a:t> et certains avec MAPCOM</a:t>
            </a:r>
          </a:p>
          <a:p>
            <a:endParaRPr lang="fr-FR" sz="28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C00000"/>
                </a:solidFill>
                <a:latin typeface="Abadi" panose="020B0604020104020204" pitchFamily="34" charset="0"/>
              </a:rPr>
              <a:t>Cours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C00000"/>
                </a:solidFill>
                <a:latin typeface="Abadi" panose="020B0604020104020204" pitchFamily="34" charset="0"/>
              </a:rPr>
              <a:t>Séminaires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C00000"/>
                </a:solidFill>
                <a:latin typeface="Abadi" panose="020B0604020104020204" pitchFamily="34" charset="0"/>
              </a:rPr>
              <a:t>Langues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C00000"/>
                </a:solidFill>
                <a:latin typeface="Abadi" panose="020B0604020104020204" pitchFamily="34" charset="0"/>
              </a:rPr>
              <a:t>Méthodologies de la recherche </a:t>
            </a:r>
          </a:p>
          <a:p>
            <a:r>
              <a:rPr lang="fr-FR" sz="2800" dirty="0">
                <a:solidFill>
                  <a:srgbClr val="C00000"/>
                </a:solidFill>
                <a:latin typeface="Abadi" panose="020B06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55810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B78B14-3A15-629D-8F1A-296C1913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64" y="0"/>
            <a:ext cx="11069411" cy="5886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b="1" dirty="0">
                <a:latin typeface="Abadi" panose="020B0604020104020204" pitchFamily="34" charset="0"/>
              </a:rPr>
              <a:t>Enseignements spécialisés dispensés par </a:t>
            </a: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00000"/>
                </a:solidFill>
                <a:latin typeface="Abadi" panose="020B0604020104020204" pitchFamily="34" charset="0"/>
              </a:rPr>
              <a:t> des enseignants chercheurs du département d’Histoire et de Droit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00000"/>
                </a:solidFill>
                <a:latin typeface="Abadi" panose="020B0604020104020204" pitchFamily="34" charset="0"/>
              </a:rPr>
              <a:t>  des conférenciers invités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00000"/>
                </a:solidFill>
                <a:latin typeface="Abadi" panose="020B0604020104020204" pitchFamily="34" charset="0"/>
              </a:rPr>
              <a:t> des conservateurs en archives (archives du Loiret, de l’UO &amp; bibliothèque  universitaire de l’UO) 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00000"/>
                </a:solidFill>
                <a:latin typeface="Abadi" panose="020B0604020104020204" pitchFamily="34" charset="0"/>
              </a:rPr>
              <a:t> des conservateurs et des chargés d’études documentaires (Blois, Médiathèque d’Orléans)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00000"/>
                </a:solidFill>
                <a:latin typeface="Abadi" panose="020B0604020104020204" pitchFamily="34" charset="0"/>
              </a:rPr>
              <a:t>par le tuteur de stage long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200" b="1" dirty="0">
              <a:latin typeface="Abadi" panose="020B0604020104020204" pitchFamily="34" charset="0"/>
            </a:endParaRPr>
          </a:p>
          <a:p>
            <a:endParaRPr lang="fr-FR" sz="3200" b="1" dirty="0">
              <a:latin typeface="Abadi" panose="020B0604020104020204" pitchFamily="34" charset="0"/>
            </a:endParaRP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39699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2932B5F-C8D5-08BA-4486-1D552C3FB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457419"/>
              </p:ext>
            </p:extLst>
          </p:nvPr>
        </p:nvGraphicFramePr>
        <p:xfrm>
          <a:off x="0" y="1"/>
          <a:ext cx="12192000" cy="736057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90000" dist="50800" dir="5400000" sy="-100000" algn="bl" rotWithShape="0"/>
                </a:effectLst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12101696"/>
                    </a:ext>
                  </a:extLst>
                </a:gridCol>
                <a:gridCol w="3688080">
                  <a:extLst>
                    <a:ext uri="{9D8B030D-6E8A-4147-A177-3AD203B41FA5}">
                      <a16:colId xmlns:a16="http://schemas.microsoft.com/office/drawing/2014/main" val="35500690"/>
                    </a:ext>
                  </a:extLst>
                </a:gridCol>
                <a:gridCol w="3188970">
                  <a:extLst>
                    <a:ext uri="{9D8B030D-6E8A-4147-A177-3AD203B41FA5}">
                      <a16:colId xmlns:a16="http://schemas.microsoft.com/office/drawing/2014/main" val="110180666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701332825"/>
                    </a:ext>
                  </a:extLst>
                </a:gridCol>
              </a:tblGrid>
              <a:tr h="62759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M1 S1 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Fondamentaux 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Approfondissement </a:t>
                      </a: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Pouvoirs, économies et sociétés dans l'Antiquité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sociale et économique de l'époque médiévale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Langue vivante</a:t>
                      </a:r>
                    </a:p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Spécialisation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Méthodologie</a:t>
                      </a:r>
                      <a:r>
                        <a:rPr lang="fr-FR" sz="2000" dirty="0">
                          <a:latin typeface="Abadi" panose="020B0604020104020204" pitchFamily="34" charset="0"/>
                        </a:rPr>
                        <a:t> </a:t>
                      </a:r>
                    </a:p>
                    <a:p>
                      <a:r>
                        <a:rPr lang="fr-FR" sz="200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(techniques)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374402"/>
                  </a:ext>
                </a:extLst>
              </a:tr>
              <a:tr h="3317285">
                <a:tc rowSpan="3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Pouvoirs, économies et sociétés dans l'Antiquité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Histoire sociale et économique de l'époque médiévale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Langue vivante</a:t>
                      </a:r>
                    </a:p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highlight>
                            <a:srgbClr val="FFFF00"/>
                          </a:highlight>
                        </a:rPr>
                        <a:t>UE Histoire des bibliothèques</a:t>
                      </a:r>
                    </a:p>
                    <a:p>
                      <a:endParaRPr lang="fr-FR" sz="20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Sciences auxiliaires : 2 au choix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/>
                        <a:t>Grec ancien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/>
                        <a:t>Latin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/>
                        <a:t>Ancien français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dirty="0"/>
                        <a:t>Sources iconographiques contemporaines 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dirty="0"/>
                        <a:t>Paléographie moderne et médiévale</a:t>
                      </a:r>
                    </a:p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39026"/>
                  </a:ext>
                </a:extLst>
              </a:tr>
              <a:tr h="928451"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highlight>
                            <a:srgbClr val="FFFF00"/>
                          </a:highlight>
                        </a:rPr>
                        <a:t>UE Outils numériques de la recherche humanités numériques</a:t>
                      </a:r>
                    </a:p>
                    <a:p>
                      <a:endParaRPr lang="fr-FR" sz="2000" b="1" dirty="0">
                        <a:latin typeface="Abadi" panose="020B0604020104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325707"/>
                  </a:ext>
                </a:extLst>
              </a:tr>
              <a:tr h="1904659"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Abadi" panose="020B0604020104020204" pitchFamily="34" charset="0"/>
                        </a:rPr>
                        <a:t>UE Méthodologie de la recherche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0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70629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2932B5F-C8D5-08BA-4486-1D552C3FB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095112"/>
              </p:ext>
            </p:extLst>
          </p:nvPr>
        </p:nvGraphicFramePr>
        <p:xfrm>
          <a:off x="0" y="0"/>
          <a:ext cx="12296408" cy="8617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469">
                  <a:extLst>
                    <a:ext uri="{9D8B030D-6E8A-4147-A177-3AD203B41FA5}">
                      <a16:colId xmlns:a16="http://schemas.microsoft.com/office/drawing/2014/main" val="3112101696"/>
                    </a:ext>
                  </a:extLst>
                </a:gridCol>
                <a:gridCol w="4015866">
                  <a:extLst>
                    <a:ext uri="{9D8B030D-6E8A-4147-A177-3AD203B41FA5}">
                      <a16:colId xmlns:a16="http://schemas.microsoft.com/office/drawing/2014/main" val="35500690"/>
                    </a:ext>
                  </a:extLst>
                </a:gridCol>
                <a:gridCol w="3301675">
                  <a:extLst>
                    <a:ext uri="{9D8B030D-6E8A-4147-A177-3AD203B41FA5}">
                      <a16:colId xmlns:a16="http://schemas.microsoft.com/office/drawing/2014/main" val="110180666"/>
                    </a:ext>
                  </a:extLst>
                </a:gridCol>
                <a:gridCol w="3072398">
                  <a:extLst>
                    <a:ext uri="{9D8B030D-6E8A-4147-A177-3AD203B41FA5}">
                      <a16:colId xmlns:a16="http://schemas.microsoft.com/office/drawing/2014/main" val="486821403"/>
                    </a:ext>
                  </a:extLst>
                </a:gridCol>
              </a:tblGrid>
              <a:tr h="582556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M1 S2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Fondamentaux </a:t>
                      </a:r>
                    </a:p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économique et sociale ancienne/moderne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culturelle du Moyen Age : cultures visuelles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Langues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Approfondissement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Séminaire transversal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Séminaire de période 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 parmi 4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ancienne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médiévale 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moderne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contemporaine</a:t>
                      </a:r>
                    </a:p>
                    <a:p>
                      <a:endParaRPr lang="fr-FR" sz="1800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Spécialisation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Méthodologie</a:t>
                      </a:r>
                      <a:r>
                        <a:rPr lang="fr-FR" sz="2400">
                          <a:latin typeface="Abadi" panose="020B0604020104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240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(techniques)</a:t>
                      </a:r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374402"/>
                  </a:ext>
                </a:extLst>
              </a:tr>
              <a:tr h="3079225">
                <a:tc rowSpan="2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Pouvoirs, économies et sociétés dans l'Antiquité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Histoire sociale et économique de l'époque médiévale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Langue vivante</a:t>
                      </a:r>
                    </a:p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fr-FR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UE Note de synthèse</a:t>
                      </a:r>
                    </a:p>
                    <a:p>
                      <a:endParaRPr lang="fr-FR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fr-FR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UE 4 conférences métiers de l’Histoire : médiation </a:t>
                      </a:r>
                    </a:p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Sciences auxiliaires : 2 au choix</a:t>
                      </a:r>
                    </a:p>
                    <a:p>
                      <a:endParaRPr lang="fr-FR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Grec ancien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Latin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Ancien français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="1" dirty="0"/>
                        <a:t>Sources iconographiques contemporaines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="1" dirty="0"/>
                        <a:t>Paléographie moderne et médiévale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39026"/>
                  </a:ext>
                </a:extLst>
              </a:tr>
              <a:tr h="2912781"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UE Projet professionnel</a:t>
                      </a:r>
                    </a:p>
                    <a:p>
                      <a:r>
                        <a:rPr lang="fr-FR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parmi 2</a:t>
                      </a:r>
                    </a:p>
                    <a:p>
                      <a:r>
                        <a:rPr lang="fr-FR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Projet  ou Stage court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/>
                    </a:p>
                    <a:p>
                      <a:endParaRPr lang="fr-FR" sz="2400" b="1" dirty="0"/>
                    </a:p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325707"/>
                  </a:ext>
                </a:extLst>
              </a:tr>
              <a:tr h="400805">
                <a:tc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96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836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2932B5F-C8D5-08BA-4486-1D552C3FB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975916"/>
              </p:ext>
            </p:extLst>
          </p:nvPr>
        </p:nvGraphicFramePr>
        <p:xfrm>
          <a:off x="0" y="0"/>
          <a:ext cx="12192000" cy="8373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469">
                  <a:extLst>
                    <a:ext uri="{9D8B030D-6E8A-4147-A177-3AD203B41FA5}">
                      <a16:colId xmlns:a16="http://schemas.microsoft.com/office/drawing/2014/main" val="3112101696"/>
                    </a:ext>
                  </a:extLst>
                </a:gridCol>
                <a:gridCol w="3602791">
                  <a:extLst>
                    <a:ext uri="{9D8B030D-6E8A-4147-A177-3AD203B41FA5}">
                      <a16:colId xmlns:a16="http://schemas.microsoft.com/office/drawing/2014/main" val="35500690"/>
                    </a:ext>
                  </a:extLst>
                </a:gridCol>
                <a:gridCol w="3726180">
                  <a:extLst>
                    <a:ext uri="{9D8B030D-6E8A-4147-A177-3AD203B41FA5}">
                      <a16:colId xmlns:a16="http://schemas.microsoft.com/office/drawing/2014/main" val="110180666"/>
                    </a:ext>
                  </a:extLst>
                </a:gridCol>
                <a:gridCol w="2956560">
                  <a:extLst>
                    <a:ext uri="{9D8B030D-6E8A-4147-A177-3AD203B41FA5}">
                      <a16:colId xmlns:a16="http://schemas.microsoft.com/office/drawing/2014/main" val="701332825"/>
                    </a:ext>
                  </a:extLst>
                </a:gridCol>
              </a:tblGrid>
              <a:tr h="582556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M2 S1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Fondamentaux </a:t>
                      </a:r>
                    </a:p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des savoirs et des représentations au Moyen 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Monnaie, finance et politique dans l'Antiquité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Sociétés urbaines à l'époque moderne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Séminaire de Lettres OPTION</a:t>
                      </a:r>
                    </a:p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endParaRPr lang="fr-FR" sz="1600" b="0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cap="small" baseline="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Spécialisation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cap="small" baseline="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Professionnalisation Méthodologie</a:t>
                      </a:r>
                      <a:r>
                        <a:rPr lang="fr-FR" sz="2000" cap="small" baseline="0" dirty="0">
                          <a:latin typeface="Abadi" panose="020B0604020104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2000" cap="small" baseline="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(techniques)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374402"/>
                  </a:ext>
                </a:extLst>
              </a:tr>
              <a:tr h="2766805">
                <a:tc rowSpan="2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Pouvoirs, économies et sociétés dans l'Antiquité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Histoire sociale et économique de l'époque médiévale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Langue vivante</a:t>
                      </a:r>
                    </a:p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highlight>
                            <a:srgbClr val="FFFF00"/>
                          </a:highlight>
                          <a:latin typeface="Abadi" panose="020B0604020104020204" pitchFamily="34" charset="0"/>
                        </a:rPr>
                        <a:t>UE Archives </a:t>
                      </a:r>
                    </a:p>
                    <a:p>
                      <a:endParaRPr lang="fr-FR" sz="2400" b="1" dirty="0">
                        <a:highlight>
                          <a:srgbClr val="FFFF00"/>
                        </a:highlight>
                        <a:latin typeface="Abadi" panose="020B0604020104020204" pitchFamily="34" charset="0"/>
                      </a:endParaRPr>
                    </a:p>
                    <a:p>
                      <a:endParaRPr lang="fr-FR" sz="2400" b="1" dirty="0">
                        <a:highlight>
                          <a:srgbClr val="FFFF00"/>
                        </a:highlight>
                        <a:latin typeface="Abadi" panose="020B0604020104020204" pitchFamily="34" charset="0"/>
                      </a:endParaRPr>
                    </a:p>
                    <a:p>
                      <a:endParaRPr lang="fr-FR" sz="2400" b="1" dirty="0">
                        <a:highlight>
                          <a:srgbClr val="FFFF00"/>
                        </a:highlight>
                        <a:latin typeface="Abadi" panose="020B0604020104020204" pitchFamily="34" charset="0"/>
                      </a:endParaRPr>
                    </a:p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400" b="1" dirty="0">
                          <a:highlight>
                            <a:srgbClr val="FFFF00"/>
                          </a:highlight>
                          <a:latin typeface="Abadi" panose="020B0604020104020204" pitchFamily="34" charset="0"/>
                        </a:rPr>
                        <a:t>UE Histoire du patrimoine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badi" panose="020B0604020104020204" pitchFamily="34" charset="0"/>
                        </a:rPr>
                        <a:t>UE Communication évènementielle &amp; gestion de projet </a:t>
                      </a:r>
                    </a:p>
                    <a:p>
                      <a:endParaRPr lang="fr-FR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badi" panose="020B0604020104020204" pitchFamily="34" charset="0"/>
                        </a:rPr>
                        <a:t>UE  Projet tutoré : évènementiel, exposition</a:t>
                      </a:r>
                    </a:p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badi" panose="020B0604020104020204" pitchFamily="34" charset="0"/>
                        </a:rPr>
                        <a:t>UE Note de synthèse</a:t>
                      </a:r>
                    </a:p>
                    <a:p>
                      <a:endParaRPr lang="fr-FR" sz="20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39026"/>
                  </a:ext>
                </a:extLst>
              </a:tr>
              <a:tr h="2912781"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20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325707"/>
                  </a:ext>
                </a:extLst>
              </a:tr>
              <a:tr h="400805">
                <a:tc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96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77482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2932B5F-C8D5-08BA-4486-1D552C3FB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513387"/>
              </p:ext>
            </p:extLst>
          </p:nvPr>
        </p:nvGraphicFramePr>
        <p:xfrm>
          <a:off x="0" y="0"/>
          <a:ext cx="12192000" cy="666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469">
                  <a:extLst>
                    <a:ext uri="{9D8B030D-6E8A-4147-A177-3AD203B41FA5}">
                      <a16:colId xmlns:a16="http://schemas.microsoft.com/office/drawing/2014/main" val="3112101696"/>
                    </a:ext>
                  </a:extLst>
                </a:gridCol>
                <a:gridCol w="3854251">
                  <a:extLst>
                    <a:ext uri="{9D8B030D-6E8A-4147-A177-3AD203B41FA5}">
                      <a16:colId xmlns:a16="http://schemas.microsoft.com/office/drawing/2014/main" val="35500690"/>
                    </a:ext>
                  </a:extLst>
                </a:gridCol>
                <a:gridCol w="6431280">
                  <a:extLst>
                    <a:ext uri="{9D8B030D-6E8A-4147-A177-3AD203B41FA5}">
                      <a16:colId xmlns:a16="http://schemas.microsoft.com/office/drawing/2014/main" val="110180666"/>
                    </a:ext>
                  </a:extLst>
                </a:gridCol>
              </a:tblGrid>
              <a:tr h="582556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M2 S2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Fondamentaux </a:t>
                      </a:r>
                    </a:p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Approfondissement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Séminaire transversal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Séminaire de période :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2 UE parmi 4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ancienne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médiévale 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moderne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contemporaine</a:t>
                      </a:r>
                    </a:p>
                    <a:p>
                      <a:endParaRPr lang="fr-FR" sz="1600" b="0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2400" cap="small" baseline="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Spécialisation </a:t>
                      </a:r>
                    </a:p>
                    <a:p>
                      <a:pPr algn="ctr"/>
                      <a:r>
                        <a:rPr lang="fr-FR" sz="2400" cap="small" baseline="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Professionnalisation</a:t>
                      </a:r>
                      <a:endParaRPr lang="fr-FR" sz="2400" cap="small" baseline="0" dirty="0">
                        <a:latin typeface="Abadi" panose="020B0604020104020204" pitchFamily="34" charset="0"/>
                      </a:endParaRPr>
                    </a:p>
                    <a:p>
                      <a:pPr algn="ctr"/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pPr algn="ctr"/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pPr algn="ctr"/>
                      <a:r>
                        <a:rPr lang="fr-FR" sz="2400" b="1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UE : Préparation aux métiers des archives et  bibliothèques (concours)</a:t>
                      </a:r>
                    </a:p>
                    <a:p>
                      <a:pPr algn="ctr"/>
                      <a:endParaRPr lang="fr-FR" sz="2400" b="1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  <a:p>
                      <a:pPr algn="ctr"/>
                      <a:endParaRPr lang="fr-FR" sz="2400" b="1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UE STAGE LONG</a:t>
                      </a:r>
                    </a:p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et </a:t>
                      </a:r>
                    </a:p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SUIVI DU MEMOIRE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latin typeface="Abadi" panose="020B0604020104020204" pitchFamily="34" charset="0"/>
                      </a:endParaRPr>
                    </a:p>
                    <a:p>
                      <a:endParaRPr lang="fr-FR" sz="2000" b="1" dirty="0">
                        <a:latin typeface="Abadi" panose="020B0604020104020204" pitchFamily="34" charset="0"/>
                      </a:endParaRPr>
                    </a:p>
                    <a:p>
                      <a:endParaRPr lang="fr-FR" sz="20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374402"/>
                  </a:ext>
                </a:extLst>
              </a:tr>
              <a:tr h="5679586">
                <a:tc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Pouvoirs, économies et sociétés dans l'Antiquité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Histoire sociale et économique de l'époque médiévale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Langue vivante</a:t>
                      </a:r>
                    </a:p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20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39026"/>
                  </a:ext>
                </a:extLst>
              </a:tr>
              <a:tr h="400805">
                <a:tc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96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2811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5C355-EDD5-FA8F-0460-6588BFF8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</p:spPr>
        <p:txBody>
          <a:bodyPr/>
          <a:lstStyle/>
          <a:p>
            <a:pPr algn="ctr"/>
            <a:r>
              <a:rPr lang="fr-FR" b="1" i="1" dirty="0">
                <a:latin typeface="+mn-lt"/>
              </a:rPr>
              <a:t>VALIDATION DU MASTER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FBDA58-DE33-33BB-2CB7-A34BEA7CCB6F}"/>
              </a:ext>
            </a:extLst>
          </p:cNvPr>
          <p:cNvSpPr txBox="1"/>
          <p:nvPr/>
        </p:nvSpPr>
        <p:spPr>
          <a:xfrm>
            <a:off x="447675" y="1256110"/>
            <a:ext cx="1129665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badi" panose="020B0604020104020204" pitchFamily="34" charset="0"/>
              </a:rPr>
              <a:t> Validation des cours et des séminaires communs (exercices et comptes-rendus)</a:t>
            </a:r>
          </a:p>
          <a:p>
            <a:endParaRPr lang="fr-FR" sz="2800" b="1" dirty="0">
              <a:latin typeface="Abadi" panose="020B0604020104020204" pitchFamily="34" charset="0"/>
            </a:endParaRPr>
          </a:p>
          <a:p>
            <a:r>
              <a:rPr lang="fr-FR" sz="2800" b="1" dirty="0">
                <a:latin typeface="Abadi" panose="020B0604020104020204" pitchFamily="34" charset="0"/>
              </a:rPr>
              <a:t>Validation des enseignements spécialisés (écrits)</a:t>
            </a:r>
          </a:p>
          <a:p>
            <a:endParaRPr lang="fr-FR" sz="2800" b="1" dirty="0">
              <a:latin typeface="Abadi" panose="020B0604020104020204" pitchFamily="34" charset="0"/>
            </a:endParaRPr>
          </a:p>
          <a:p>
            <a:r>
              <a:rPr lang="fr-FR" sz="2800" b="1" dirty="0">
                <a:latin typeface="Abadi" panose="020B0604020104020204" pitchFamily="34" charset="0"/>
              </a:rPr>
              <a:t>Validation de l’activité professionnelle et du stage long en seconde année par :</a:t>
            </a:r>
          </a:p>
          <a:p>
            <a:r>
              <a:rPr lang="fr-FR" sz="2800" b="1" dirty="0">
                <a:latin typeface="Abadi" panose="020B0604020104020204" pitchFamily="34" charset="0"/>
              </a:rPr>
              <a:t>1/ la note du tuteur </a:t>
            </a:r>
          </a:p>
          <a:p>
            <a:r>
              <a:rPr lang="fr-FR" sz="2800" b="1" dirty="0">
                <a:latin typeface="Abadi" panose="020B0604020104020204" pitchFamily="34" charset="0"/>
              </a:rPr>
              <a:t>2/ le mémoire de stage</a:t>
            </a:r>
          </a:p>
          <a:p>
            <a:r>
              <a:rPr lang="fr-FR" sz="2800" b="1" dirty="0">
                <a:latin typeface="Abadi" panose="020B0604020104020204" pitchFamily="34" charset="0"/>
              </a:rPr>
              <a:t>- </a:t>
            </a:r>
            <a:r>
              <a:rPr lang="fr-FR" sz="2800" b="1" i="1" dirty="0">
                <a:latin typeface="Abadi" panose="020B0604020104020204" pitchFamily="34" charset="0"/>
              </a:rPr>
              <a:t>rend compte de la pratique dans l’institution choisie </a:t>
            </a:r>
          </a:p>
          <a:p>
            <a:r>
              <a:rPr lang="fr-FR" sz="2800" b="1" i="1" dirty="0">
                <a:latin typeface="Abadi" panose="020B0604020104020204" pitchFamily="34" charset="0"/>
              </a:rPr>
              <a:t>- une partie scientifique  sera consacrée à une thématique précise </a:t>
            </a:r>
          </a:p>
          <a:p>
            <a:endParaRPr lang="fr-FR" sz="2800" b="1" dirty="0">
              <a:latin typeface="Abadi" panose="020B0604020104020204" pitchFamily="34" charset="0"/>
            </a:endParaRPr>
          </a:p>
          <a:p>
            <a:endParaRPr lang="fr-FR" sz="2800" b="1" dirty="0">
              <a:latin typeface="Abadi" panose="020B0604020104020204" pitchFamily="34" charset="0"/>
            </a:endParaRPr>
          </a:p>
          <a:p>
            <a:endParaRPr lang="fr-FR" sz="2800" b="1" dirty="0">
              <a:latin typeface="Abadi" panose="020B0604020104020204" pitchFamily="34" charset="0"/>
            </a:endParaRPr>
          </a:p>
          <a:p>
            <a:endParaRPr lang="fr-FR" sz="2800" b="1" dirty="0">
              <a:latin typeface="Abadi" panose="020B0604020104020204" pitchFamily="34" charset="0"/>
            </a:endParaRP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72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661</Words>
  <Application>Microsoft Office PowerPoint</Application>
  <PresentationFormat>Grand écran</PresentationFormat>
  <Paragraphs>204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Abadi</vt:lpstr>
      <vt:lpstr>Abadi Extra Light</vt:lpstr>
      <vt:lpstr>Amasis MT Pro</vt:lpstr>
      <vt:lpstr>Arial</vt:lpstr>
      <vt:lpstr>Book Antiqua</vt:lpstr>
      <vt:lpstr>Calibri</vt:lpstr>
      <vt:lpstr>Calibri Light</vt:lpstr>
      <vt:lpstr>Wingdings</vt:lpstr>
      <vt:lpstr>Thème Office</vt:lpstr>
      <vt:lpstr>MASTER HISTOIRE      Parcours MEMPHIS  </vt:lpstr>
      <vt:lpstr>CARACTERISTIQUES DU PARCOURS</vt:lpstr>
      <vt:lpstr>Caractéristiques des enseignements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VALIDATION DU MASTER </vt:lpstr>
      <vt:lpstr>   SE PRÉPARER AUX MÉTIERS DE LA BIBLIOTHÈQUE  </vt:lpstr>
      <vt:lpstr>MÉTIERS DE LA DOCUMENTATION EN INSTITUTIONS PATRIMONIALES </vt:lpstr>
      <vt:lpstr>Les stages : lieu principal pour appréhender le métier et acquérir des éléments de formation</vt:lpstr>
      <vt:lpstr>Stages courts en bibliothèque ou centre de documentation partenaires : exemples BnF Louvre Société asiatique au Collège de France</vt:lpstr>
      <vt:lpstr>STAGE LONG EN ARCHIVES </vt:lpstr>
      <vt:lpstr>STAGE LONG EN MUSÉE EN SERVICE DOCUMENTAIRE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MEMPHIS </dc:title>
  <dc:creator>Anna Caiozzo Roussel</dc:creator>
  <cp:lastModifiedBy>Anna Caiozzo Roussel</cp:lastModifiedBy>
  <cp:revision>24</cp:revision>
  <dcterms:created xsi:type="dcterms:W3CDTF">2024-01-27T09:24:07Z</dcterms:created>
  <dcterms:modified xsi:type="dcterms:W3CDTF">2025-02-07T09:04:31Z</dcterms:modified>
</cp:coreProperties>
</file>